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842" r:id="rId2"/>
    <p:sldId id="991" r:id="rId3"/>
    <p:sldId id="1012" r:id="rId4"/>
    <p:sldId id="993" r:id="rId5"/>
    <p:sldId id="1074" r:id="rId6"/>
    <p:sldId id="1029" r:id="rId7"/>
    <p:sldId id="1031" r:id="rId8"/>
    <p:sldId id="995" r:id="rId9"/>
    <p:sldId id="1030" r:id="rId10"/>
    <p:sldId id="1075" r:id="rId11"/>
    <p:sldId id="1076" r:id="rId12"/>
    <p:sldId id="1077" r:id="rId13"/>
    <p:sldId id="1033" r:id="rId14"/>
    <p:sldId id="1058" r:id="rId15"/>
    <p:sldId id="1057" r:id="rId16"/>
    <p:sldId id="1003" r:id="rId17"/>
    <p:sldId id="1001" r:id="rId18"/>
    <p:sldId id="940" r:id="rId19"/>
    <p:sldId id="942" r:id="rId20"/>
    <p:sldId id="943" r:id="rId21"/>
    <p:sldId id="1078" r:id="rId22"/>
    <p:sldId id="1046" r:id="rId23"/>
    <p:sldId id="1036" r:id="rId24"/>
    <p:sldId id="1052" r:id="rId25"/>
    <p:sldId id="1063" r:id="rId26"/>
    <p:sldId id="1054" r:id="rId27"/>
    <p:sldId id="1064" r:id="rId28"/>
    <p:sldId id="1070" r:id="rId29"/>
    <p:sldId id="1037" r:id="rId30"/>
    <p:sldId id="1079" r:id="rId31"/>
    <p:sldId id="1073" r:id="rId32"/>
    <p:sldId id="1038" r:id="rId33"/>
    <p:sldId id="1039" r:id="rId34"/>
    <p:sldId id="1062" r:id="rId35"/>
    <p:sldId id="1065" r:id="rId36"/>
    <p:sldId id="1068" r:id="rId37"/>
    <p:sldId id="1066" r:id="rId38"/>
    <p:sldId id="1072" r:id="rId39"/>
  </p:sldIdLst>
  <p:sldSz cx="9144000" cy="6858000" type="screen4x3"/>
  <p:notesSz cx="6805613" cy="9939338"/>
  <p:defaultTextStyle>
    <a:defPPr>
      <a:defRPr lang="en-US"/>
    </a:defPPr>
    <a:lvl1pPr algn="l" rtl="0" fontAlgn="base">
      <a:spcBef>
        <a:spcPct val="0"/>
      </a:spcBef>
      <a:spcAft>
        <a:spcPct val="0"/>
      </a:spcAft>
      <a:defRPr sz="1000" kern="1200">
        <a:solidFill>
          <a:schemeClr val="tx1"/>
        </a:solidFill>
        <a:latin typeface="Arial" charset="0"/>
        <a:ea typeface="+mn-ea"/>
        <a:cs typeface="Arial" charset="0"/>
      </a:defRPr>
    </a:lvl1pPr>
    <a:lvl2pPr marL="457200" algn="l" rtl="0" fontAlgn="base">
      <a:spcBef>
        <a:spcPct val="0"/>
      </a:spcBef>
      <a:spcAft>
        <a:spcPct val="0"/>
      </a:spcAft>
      <a:defRPr sz="1000" kern="1200">
        <a:solidFill>
          <a:schemeClr val="tx1"/>
        </a:solidFill>
        <a:latin typeface="Arial" charset="0"/>
        <a:ea typeface="+mn-ea"/>
        <a:cs typeface="Arial" charset="0"/>
      </a:defRPr>
    </a:lvl2pPr>
    <a:lvl3pPr marL="914400" algn="l" rtl="0" fontAlgn="base">
      <a:spcBef>
        <a:spcPct val="0"/>
      </a:spcBef>
      <a:spcAft>
        <a:spcPct val="0"/>
      </a:spcAft>
      <a:defRPr sz="1000" kern="1200">
        <a:solidFill>
          <a:schemeClr val="tx1"/>
        </a:solidFill>
        <a:latin typeface="Arial" charset="0"/>
        <a:ea typeface="+mn-ea"/>
        <a:cs typeface="Arial" charset="0"/>
      </a:defRPr>
    </a:lvl3pPr>
    <a:lvl4pPr marL="1371600" algn="l" rtl="0" fontAlgn="base">
      <a:spcBef>
        <a:spcPct val="0"/>
      </a:spcBef>
      <a:spcAft>
        <a:spcPct val="0"/>
      </a:spcAft>
      <a:defRPr sz="1000" kern="1200">
        <a:solidFill>
          <a:schemeClr val="tx1"/>
        </a:solidFill>
        <a:latin typeface="Arial" charset="0"/>
        <a:ea typeface="+mn-ea"/>
        <a:cs typeface="Arial" charset="0"/>
      </a:defRPr>
    </a:lvl4pPr>
    <a:lvl5pPr marL="1828800" algn="l" rtl="0" fontAlgn="base">
      <a:spcBef>
        <a:spcPct val="0"/>
      </a:spcBef>
      <a:spcAft>
        <a:spcPct val="0"/>
      </a:spcAft>
      <a:defRPr sz="1000" kern="1200">
        <a:solidFill>
          <a:schemeClr val="tx1"/>
        </a:solidFill>
        <a:latin typeface="Arial" charset="0"/>
        <a:ea typeface="+mn-ea"/>
        <a:cs typeface="Arial" charset="0"/>
      </a:defRPr>
    </a:lvl5pPr>
    <a:lvl6pPr marL="2286000" algn="l" defTabSz="914400" rtl="0" eaLnBrk="1" latinLnBrk="0" hangingPunct="1">
      <a:defRPr sz="1000" kern="1200">
        <a:solidFill>
          <a:schemeClr val="tx1"/>
        </a:solidFill>
        <a:latin typeface="Arial" charset="0"/>
        <a:ea typeface="+mn-ea"/>
        <a:cs typeface="Arial" charset="0"/>
      </a:defRPr>
    </a:lvl6pPr>
    <a:lvl7pPr marL="2743200" algn="l" defTabSz="914400" rtl="0" eaLnBrk="1" latinLnBrk="0" hangingPunct="1">
      <a:defRPr sz="1000" kern="1200">
        <a:solidFill>
          <a:schemeClr val="tx1"/>
        </a:solidFill>
        <a:latin typeface="Arial" charset="0"/>
        <a:ea typeface="+mn-ea"/>
        <a:cs typeface="Arial" charset="0"/>
      </a:defRPr>
    </a:lvl7pPr>
    <a:lvl8pPr marL="3200400" algn="l" defTabSz="914400" rtl="0" eaLnBrk="1" latinLnBrk="0" hangingPunct="1">
      <a:defRPr sz="1000" kern="1200">
        <a:solidFill>
          <a:schemeClr val="tx1"/>
        </a:solidFill>
        <a:latin typeface="Arial" charset="0"/>
        <a:ea typeface="+mn-ea"/>
        <a:cs typeface="Arial" charset="0"/>
      </a:defRPr>
    </a:lvl8pPr>
    <a:lvl9pPr marL="3657600" algn="l" defTabSz="914400" rtl="0" eaLnBrk="1" latinLnBrk="0" hangingPunct="1">
      <a:defRPr sz="10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66"/>
    <a:srgbClr val="FFFF99"/>
    <a:srgbClr val="FF0000"/>
    <a:srgbClr val="FF3701"/>
    <a:srgbClr val="3366FF"/>
    <a:srgbClr val="4D4D4D"/>
    <a:srgbClr val="5F5F5F"/>
    <a:srgbClr val="D60093"/>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576" autoAdjust="0"/>
    <p:restoredTop sz="92599" autoAdjust="0"/>
  </p:normalViewPr>
  <p:slideViewPr>
    <p:cSldViewPr>
      <p:cViewPr>
        <p:scale>
          <a:sx n="70" d="100"/>
          <a:sy n="70" d="100"/>
        </p:scale>
        <p:origin x="-1912" y="-832"/>
      </p:cViewPr>
      <p:guideLst>
        <p:guide orient="horz" pos="2160"/>
        <p:guide pos="2880"/>
      </p:guideLst>
    </p:cSldViewPr>
  </p:slideViewPr>
  <p:outlineViewPr>
    <p:cViewPr>
      <p:scale>
        <a:sx n="33" d="100"/>
        <a:sy n="33" d="100"/>
      </p:scale>
      <p:origin x="0" y="2275"/>
    </p:cViewPr>
  </p:outlineViewPr>
  <p:notesTextViewPr>
    <p:cViewPr>
      <p:scale>
        <a:sx n="100" d="100"/>
        <a:sy n="100" d="100"/>
      </p:scale>
      <p:origin x="0" y="0"/>
    </p:cViewPr>
  </p:notesTextViewPr>
  <p:sorterViewPr>
    <p:cViewPr>
      <p:scale>
        <a:sx n="75" d="100"/>
        <a:sy n="75" d="100"/>
      </p:scale>
      <p:origin x="0" y="5779"/>
    </p:cViewPr>
  </p:sorter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handoutMaster" Target="handoutMasters/handoutMaster1.xml"/><Relationship Id="rId42" Type="http://schemas.openxmlformats.org/officeDocument/2006/relationships/printerSettings" Target="printerSettings/printerSettings1.bin"/><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roseline:Desktop:RR:My%20Documents:EI:PD%20Publications:Ecopoverty%20book:Drafts:Tables.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6"/>
    </mc:Choice>
    <mc:Fallback>
      <c:style val="16"/>
    </mc:Fallback>
  </mc:AlternateContent>
  <c:chart>
    <c:autoTitleDeleted val="0"/>
    <c:plotArea>
      <c:layout/>
      <c:radarChart>
        <c:radarStyle val="marker"/>
        <c:varyColors val="0"/>
        <c:ser>
          <c:idx val="0"/>
          <c:order val="0"/>
          <c:tx>
            <c:v>Maize</c:v>
          </c:tx>
          <c:marker>
            <c:symbol val="none"/>
          </c:marker>
          <c:cat>
            <c:strLit>
              <c:ptCount val="6"/>
              <c:pt idx="0">
                <c:v>_x0007_Protein</c:v>
              </c:pt>
              <c:pt idx="1">
                <c:v>_x000e_ Carbohydrates</c:v>
              </c:pt>
              <c:pt idx="2">
                <c:v>_x0006_ Fibre</c:v>
              </c:pt>
              <c:pt idx="3">
                <c:v>_x0006_ Vit A</c:v>
              </c:pt>
              <c:pt idx="4">
                <c:v>_x0008_ Calcium</c:v>
              </c:pt>
              <c:pt idx="5">
                <c:v>_x0005_ Iron</c:v>
              </c:pt>
            </c:strLit>
          </c:cat>
          <c:val>
            <c:numRef>
              <c:f>Sheet5!$G$2:$L$2</c:f>
              <c:numCache>
                <c:formatCode>0.0000</c:formatCode>
                <c:ptCount val="6"/>
                <c:pt idx="0">
                  <c:v>0.192857142857144</c:v>
                </c:pt>
                <c:pt idx="1">
                  <c:v>0.691538461538462</c:v>
                </c:pt>
                <c:pt idx="2">
                  <c:v>0.231746031746033</c:v>
                </c:pt>
                <c:pt idx="3" formatCode="General">
                  <c:v>0.0</c:v>
                </c:pt>
                <c:pt idx="4" formatCode="General">
                  <c:v>0.00600000000000001</c:v>
                </c:pt>
                <c:pt idx="5" formatCode="General">
                  <c:v>0.269230769230769</c:v>
                </c:pt>
              </c:numCache>
            </c:numRef>
          </c:val>
        </c:ser>
        <c:ser>
          <c:idx val="1"/>
          <c:order val="1"/>
          <c:tx>
            <c:v>Beans</c:v>
          </c:tx>
          <c:marker>
            <c:symbol val="none"/>
          </c:marker>
          <c:cat>
            <c:strLit>
              <c:ptCount val="6"/>
              <c:pt idx="0">
                <c:v>_x0007_Protein</c:v>
              </c:pt>
              <c:pt idx="1">
                <c:v>_x000e_ Carbohydrates</c:v>
              </c:pt>
              <c:pt idx="2">
                <c:v>_x0006_ Fibre</c:v>
              </c:pt>
              <c:pt idx="3">
                <c:v>_x0006_ Vit A</c:v>
              </c:pt>
              <c:pt idx="4">
                <c:v>_x0008_ Calcium</c:v>
              </c:pt>
              <c:pt idx="5">
                <c:v>_x0005_ Iron</c:v>
              </c:pt>
            </c:strLit>
          </c:cat>
          <c:val>
            <c:numRef>
              <c:f>Sheet5!$G$3:$L$3</c:f>
              <c:numCache>
                <c:formatCode>0.0000</c:formatCode>
                <c:ptCount val="6"/>
                <c:pt idx="0">
                  <c:v>0.45</c:v>
                </c:pt>
                <c:pt idx="1">
                  <c:v>0.487692307692308</c:v>
                </c:pt>
                <c:pt idx="2">
                  <c:v>0.565079365079365</c:v>
                </c:pt>
                <c:pt idx="3" formatCode="General">
                  <c:v>0.00135000000000001</c:v>
                </c:pt>
                <c:pt idx="4" formatCode="General">
                  <c:v>0.0773000000000002</c:v>
                </c:pt>
                <c:pt idx="5" formatCode="General">
                  <c:v>0.384615384615385</c:v>
                </c:pt>
              </c:numCache>
            </c:numRef>
          </c:val>
        </c:ser>
        <c:ser>
          <c:idx val="2"/>
          <c:order val="2"/>
          <c:tx>
            <c:v>Pumpkin</c:v>
          </c:tx>
          <c:marker>
            <c:symbol val="none"/>
          </c:marker>
          <c:cat>
            <c:strLit>
              <c:ptCount val="6"/>
              <c:pt idx="0">
                <c:v>_x0007_Protein</c:v>
              </c:pt>
              <c:pt idx="1">
                <c:v>_x000e_ Carbohydrates</c:v>
              </c:pt>
              <c:pt idx="2">
                <c:v>_x0006_ Fibre</c:v>
              </c:pt>
              <c:pt idx="3">
                <c:v>_x0006_ Vit A</c:v>
              </c:pt>
              <c:pt idx="4">
                <c:v>_x0008_ Calcium</c:v>
              </c:pt>
              <c:pt idx="5">
                <c:v>_x0005_ Iron</c:v>
              </c:pt>
            </c:strLit>
          </c:cat>
          <c:val>
            <c:numRef>
              <c:f>Sheet5!$G$4:$L$4</c:f>
              <c:numCache>
                <c:formatCode>0.0000</c:formatCode>
                <c:ptCount val="6"/>
                <c:pt idx="0">
                  <c:v>0.0142857142857143</c:v>
                </c:pt>
                <c:pt idx="1">
                  <c:v>0.0323076923076923</c:v>
                </c:pt>
                <c:pt idx="2">
                  <c:v>0.0349206349206349</c:v>
                </c:pt>
                <c:pt idx="3" formatCode="General">
                  <c:v>0.46875</c:v>
                </c:pt>
                <c:pt idx="4" formatCode="General">
                  <c:v>0.0201</c:v>
                </c:pt>
                <c:pt idx="5" formatCode="General">
                  <c:v>0.0207692307692308</c:v>
                </c:pt>
              </c:numCache>
            </c:numRef>
          </c:val>
        </c:ser>
        <c:dLbls>
          <c:showLegendKey val="0"/>
          <c:showVal val="0"/>
          <c:showCatName val="0"/>
          <c:showSerName val="0"/>
          <c:showPercent val="0"/>
          <c:showBubbleSize val="0"/>
        </c:dLbls>
        <c:axId val="2112209656"/>
        <c:axId val="2112212632"/>
      </c:radarChart>
      <c:catAx>
        <c:axId val="2112209656"/>
        <c:scaling>
          <c:orientation val="minMax"/>
        </c:scaling>
        <c:delete val="0"/>
        <c:axPos val="b"/>
        <c:majorGridlines/>
        <c:majorTickMark val="out"/>
        <c:minorTickMark val="none"/>
        <c:tickLblPos val="nextTo"/>
        <c:crossAx val="2112212632"/>
        <c:crosses val="autoZero"/>
        <c:auto val="1"/>
        <c:lblAlgn val="ctr"/>
        <c:lblOffset val="100"/>
        <c:noMultiLvlLbl val="0"/>
      </c:catAx>
      <c:valAx>
        <c:axId val="2112212632"/>
        <c:scaling>
          <c:orientation val="minMax"/>
          <c:max val="1.0"/>
        </c:scaling>
        <c:delete val="0"/>
        <c:axPos val="l"/>
        <c:majorGridlines/>
        <c:numFmt formatCode="0.0" sourceLinked="0"/>
        <c:majorTickMark val="cross"/>
        <c:minorTickMark val="none"/>
        <c:tickLblPos val="nextTo"/>
        <c:crossAx val="2112209656"/>
        <c:crosses val="autoZero"/>
        <c:crossBetween val="between"/>
        <c:majorUnit val="0.25"/>
        <c:minorUnit val="0.25"/>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4498" name="Rectangle 2"/>
          <p:cNvSpPr>
            <a:spLocks noGrp="1" noChangeArrowheads="1"/>
          </p:cNvSpPr>
          <p:nvPr>
            <p:ph type="hdr" sz="quarter"/>
          </p:nvPr>
        </p:nvSpPr>
        <p:spPr bwMode="auto">
          <a:xfrm>
            <a:off x="0" y="0"/>
            <a:ext cx="2949575" cy="496888"/>
          </a:xfrm>
          <a:prstGeom prst="rect">
            <a:avLst/>
          </a:prstGeom>
          <a:noFill/>
          <a:ln w="9525">
            <a:noFill/>
            <a:miter lim="800000"/>
            <a:headEnd/>
            <a:tailEnd/>
          </a:ln>
          <a:effectLst/>
        </p:spPr>
        <p:txBody>
          <a:bodyPr vert="horz" wrap="square" lIns="91358" tIns="45679" rIns="91358" bIns="45679" numCol="1" anchor="t" anchorCtr="0" compatLnSpc="1">
            <a:prstTxWarp prst="textNoShape">
              <a:avLst/>
            </a:prstTxWarp>
          </a:bodyPr>
          <a:lstStyle>
            <a:lvl1pPr defTabSz="912813">
              <a:defRPr sz="1200"/>
            </a:lvl1pPr>
          </a:lstStyle>
          <a:p>
            <a:endParaRPr lang="en-US"/>
          </a:p>
        </p:txBody>
      </p:sp>
      <p:sp>
        <p:nvSpPr>
          <p:cNvPr id="234499" name="Rectangle 3"/>
          <p:cNvSpPr>
            <a:spLocks noGrp="1" noChangeArrowheads="1"/>
          </p:cNvSpPr>
          <p:nvPr>
            <p:ph type="dt" sz="quarter" idx="1"/>
          </p:nvPr>
        </p:nvSpPr>
        <p:spPr bwMode="auto">
          <a:xfrm>
            <a:off x="3854450" y="0"/>
            <a:ext cx="2949575" cy="496888"/>
          </a:xfrm>
          <a:prstGeom prst="rect">
            <a:avLst/>
          </a:prstGeom>
          <a:noFill/>
          <a:ln w="9525">
            <a:noFill/>
            <a:miter lim="800000"/>
            <a:headEnd/>
            <a:tailEnd/>
          </a:ln>
          <a:effectLst/>
        </p:spPr>
        <p:txBody>
          <a:bodyPr vert="horz" wrap="square" lIns="91358" tIns="45679" rIns="91358" bIns="45679" numCol="1" anchor="t" anchorCtr="0" compatLnSpc="1">
            <a:prstTxWarp prst="textNoShape">
              <a:avLst/>
            </a:prstTxWarp>
          </a:bodyPr>
          <a:lstStyle>
            <a:lvl1pPr algn="r" defTabSz="912813">
              <a:defRPr sz="1200"/>
            </a:lvl1pPr>
          </a:lstStyle>
          <a:p>
            <a:endParaRPr lang="en-US"/>
          </a:p>
        </p:txBody>
      </p:sp>
      <p:sp>
        <p:nvSpPr>
          <p:cNvPr id="234500" name="Rectangle 4"/>
          <p:cNvSpPr>
            <a:spLocks noGrp="1" noChangeArrowheads="1"/>
          </p:cNvSpPr>
          <p:nvPr>
            <p:ph type="ftr" sz="quarter" idx="2"/>
          </p:nvPr>
        </p:nvSpPr>
        <p:spPr bwMode="auto">
          <a:xfrm>
            <a:off x="0" y="9440863"/>
            <a:ext cx="2949575" cy="496887"/>
          </a:xfrm>
          <a:prstGeom prst="rect">
            <a:avLst/>
          </a:prstGeom>
          <a:noFill/>
          <a:ln w="9525">
            <a:noFill/>
            <a:miter lim="800000"/>
            <a:headEnd/>
            <a:tailEnd/>
          </a:ln>
          <a:effectLst/>
        </p:spPr>
        <p:txBody>
          <a:bodyPr vert="horz" wrap="square" lIns="91358" tIns="45679" rIns="91358" bIns="45679" numCol="1" anchor="b" anchorCtr="0" compatLnSpc="1">
            <a:prstTxWarp prst="textNoShape">
              <a:avLst/>
            </a:prstTxWarp>
          </a:bodyPr>
          <a:lstStyle>
            <a:lvl1pPr defTabSz="912813">
              <a:defRPr sz="1200"/>
            </a:lvl1pPr>
          </a:lstStyle>
          <a:p>
            <a:endParaRPr lang="en-US"/>
          </a:p>
        </p:txBody>
      </p:sp>
      <p:sp>
        <p:nvSpPr>
          <p:cNvPr id="234501" name="Rectangle 5"/>
          <p:cNvSpPr>
            <a:spLocks noGrp="1" noChangeArrowheads="1"/>
          </p:cNvSpPr>
          <p:nvPr>
            <p:ph type="sldNum" sz="quarter" idx="3"/>
          </p:nvPr>
        </p:nvSpPr>
        <p:spPr bwMode="auto">
          <a:xfrm>
            <a:off x="3854450" y="9440863"/>
            <a:ext cx="2949575" cy="496887"/>
          </a:xfrm>
          <a:prstGeom prst="rect">
            <a:avLst/>
          </a:prstGeom>
          <a:noFill/>
          <a:ln w="9525">
            <a:noFill/>
            <a:miter lim="800000"/>
            <a:headEnd/>
            <a:tailEnd/>
          </a:ln>
          <a:effectLst/>
        </p:spPr>
        <p:txBody>
          <a:bodyPr vert="horz" wrap="square" lIns="91358" tIns="45679" rIns="91358" bIns="45679" numCol="1" anchor="b" anchorCtr="0" compatLnSpc="1">
            <a:prstTxWarp prst="textNoShape">
              <a:avLst/>
            </a:prstTxWarp>
          </a:bodyPr>
          <a:lstStyle>
            <a:lvl1pPr algn="r" defTabSz="912813">
              <a:defRPr sz="1200"/>
            </a:lvl1pPr>
          </a:lstStyle>
          <a:p>
            <a:fld id="{2EFEE8E5-FDCC-45EE-BE65-A9E8C0FE4936}" type="slidenum">
              <a:rPr lang="en-US"/>
              <a:pPr/>
              <a:t>‹#›</a:t>
            </a:fld>
            <a:endParaRPr lang="en-US"/>
          </a:p>
        </p:txBody>
      </p:sp>
    </p:spTree>
    <p:extLst>
      <p:ext uri="{BB962C8B-B14F-4D97-AF65-F5344CB8AC3E}">
        <p14:creationId xmlns:p14="http://schemas.microsoft.com/office/powerpoint/2010/main" val="29347566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49575" cy="496888"/>
          </a:xfrm>
          <a:prstGeom prst="rect">
            <a:avLst/>
          </a:prstGeom>
          <a:noFill/>
          <a:ln w="9525">
            <a:noFill/>
            <a:miter lim="800000"/>
            <a:headEnd/>
            <a:tailEnd/>
          </a:ln>
          <a:effectLst/>
        </p:spPr>
        <p:txBody>
          <a:bodyPr vert="horz" wrap="square" lIns="91358" tIns="45679" rIns="91358" bIns="45679" numCol="1" anchor="t" anchorCtr="0" compatLnSpc="1">
            <a:prstTxWarp prst="textNoShape">
              <a:avLst/>
            </a:prstTxWarp>
          </a:bodyPr>
          <a:lstStyle>
            <a:lvl1pPr defTabSz="912813">
              <a:defRPr sz="1200"/>
            </a:lvl1pPr>
          </a:lstStyle>
          <a:p>
            <a:endParaRPr lang="en-US"/>
          </a:p>
        </p:txBody>
      </p:sp>
      <p:sp>
        <p:nvSpPr>
          <p:cNvPr id="4099" name="Rectangle 3"/>
          <p:cNvSpPr>
            <a:spLocks noGrp="1" noChangeArrowheads="1"/>
          </p:cNvSpPr>
          <p:nvPr>
            <p:ph type="dt" idx="1"/>
          </p:nvPr>
        </p:nvSpPr>
        <p:spPr bwMode="auto">
          <a:xfrm>
            <a:off x="3854450" y="0"/>
            <a:ext cx="2949575" cy="496888"/>
          </a:xfrm>
          <a:prstGeom prst="rect">
            <a:avLst/>
          </a:prstGeom>
          <a:noFill/>
          <a:ln w="9525">
            <a:noFill/>
            <a:miter lim="800000"/>
            <a:headEnd/>
            <a:tailEnd/>
          </a:ln>
          <a:effectLst/>
        </p:spPr>
        <p:txBody>
          <a:bodyPr vert="horz" wrap="square" lIns="91358" tIns="45679" rIns="91358" bIns="45679" numCol="1" anchor="t" anchorCtr="0" compatLnSpc="1">
            <a:prstTxWarp prst="textNoShape">
              <a:avLst/>
            </a:prstTxWarp>
          </a:bodyPr>
          <a:lstStyle>
            <a:lvl1pPr algn="r" defTabSz="912813">
              <a:defRPr sz="1200"/>
            </a:lvl1pPr>
          </a:lstStyle>
          <a:p>
            <a:endParaRPr lang="en-US"/>
          </a:p>
        </p:txBody>
      </p:sp>
      <p:sp>
        <p:nvSpPr>
          <p:cNvPr id="4100" name="Rectangle 4"/>
          <p:cNvSpPr>
            <a:spLocks noGrp="1" noRot="1" noChangeAspect="1" noChangeArrowheads="1" noTextEdit="1"/>
          </p:cNvSpPr>
          <p:nvPr>
            <p:ph type="sldImg" idx="2"/>
          </p:nvPr>
        </p:nvSpPr>
        <p:spPr bwMode="auto">
          <a:xfrm>
            <a:off x="920750" y="746125"/>
            <a:ext cx="4967288" cy="3725863"/>
          </a:xfrm>
          <a:prstGeom prst="rect">
            <a:avLst/>
          </a:prstGeom>
          <a:noFill/>
          <a:ln w="9525">
            <a:solidFill>
              <a:srgbClr val="000000"/>
            </a:solidFill>
            <a:miter lim="800000"/>
            <a:headEnd/>
            <a:tailEnd/>
          </a:ln>
          <a:effectLst/>
        </p:spPr>
      </p:sp>
      <p:sp>
        <p:nvSpPr>
          <p:cNvPr id="4101" name="Rectangle 5"/>
          <p:cNvSpPr>
            <a:spLocks noGrp="1" noChangeArrowheads="1"/>
          </p:cNvSpPr>
          <p:nvPr>
            <p:ph type="body" sz="quarter" idx="3"/>
          </p:nvPr>
        </p:nvSpPr>
        <p:spPr bwMode="auto">
          <a:xfrm>
            <a:off x="681038" y="4721225"/>
            <a:ext cx="5443537" cy="4471988"/>
          </a:xfrm>
          <a:prstGeom prst="rect">
            <a:avLst/>
          </a:prstGeom>
          <a:noFill/>
          <a:ln w="9525">
            <a:noFill/>
            <a:miter lim="800000"/>
            <a:headEnd/>
            <a:tailEnd/>
          </a:ln>
          <a:effectLst/>
        </p:spPr>
        <p:txBody>
          <a:bodyPr vert="horz" wrap="square" lIns="91358" tIns="45679" rIns="91358" bIns="4567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2" name="Rectangle 6"/>
          <p:cNvSpPr>
            <a:spLocks noGrp="1" noChangeArrowheads="1"/>
          </p:cNvSpPr>
          <p:nvPr>
            <p:ph type="ftr" sz="quarter" idx="4"/>
          </p:nvPr>
        </p:nvSpPr>
        <p:spPr bwMode="auto">
          <a:xfrm>
            <a:off x="0" y="9440863"/>
            <a:ext cx="2949575" cy="496887"/>
          </a:xfrm>
          <a:prstGeom prst="rect">
            <a:avLst/>
          </a:prstGeom>
          <a:noFill/>
          <a:ln w="9525">
            <a:noFill/>
            <a:miter lim="800000"/>
            <a:headEnd/>
            <a:tailEnd/>
          </a:ln>
          <a:effectLst/>
        </p:spPr>
        <p:txBody>
          <a:bodyPr vert="horz" wrap="square" lIns="91358" tIns="45679" rIns="91358" bIns="45679" numCol="1" anchor="b" anchorCtr="0" compatLnSpc="1">
            <a:prstTxWarp prst="textNoShape">
              <a:avLst/>
            </a:prstTxWarp>
          </a:bodyPr>
          <a:lstStyle>
            <a:lvl1pPr defTabSz="912813">
              <a:defRPr sz="1200"/>
            </a:lvl1pPr>
          </a:lstStyle>
          <a:p>
            <a:endParaRPr lang="en-US"/>
          </a:p>
        </p:txBody>
      </p:sp>
      <p:sp>
        <p:nvSpPr>
          <p:cNvPr id="4103" name="Rectangle 7"/>
          <p:cNvSpPr>
            <a:spLocks noGrp="1" noChangeArrowheads="1"/>
          </p:cNvSpPr>
          <p:nvPr>
            <p:ph type="sldNum" sz="quarter" idx="5"/>
          </p:nvPr>
        </p:nvSpPr>
        <p:spPr bwMode="auto">
          <a:xfrm>
            <a:off x="3854450" y="9440863"/>
            <a:ext cx="2949575" cy="496887"/>
          </a:xfrm>
          <a:prstGeom prst="rect">
            <a:avLst/>
          </a:prstGeom>
          <a:noFill/>
          <a:ln w="9525">
            <a:noFill/>
            <a:miter lim="800000"/>
            <a:headEnd/>
            <a:tailEnd/>
          </a:ln>
          <a:effectLst/>
        </p:spPr>
        <p:txBody>
          <a:bodyPr vert="horz" wrap="square" lIns="91358" tIns="45679" rIns="91358" bIns="45679" numCol="1" anchor="b" anchorCtr="0" compatLnSpc="1">
            <a:prstTxWarp prst="textNoShape">
              <a:avLst/>
            </a:prstTxWarp>
          </a:bodyPr>
          <a:lstStyle>
            <a:lvl1pPr algn="r" defTabSz="912813">
              <a:defRPr sz="1200"/>
            </a:lvl1pPr>
          </a:lstStyle>
          <a:p>
            <a:fld id="{92F16EBA-5BE8-4869-84ED-93D064ACACFC}" type="slidenum">
              <a:rPr lang="en-US"/>
              <a:pPr/>
              <a:t>‹#›</a:t>
            </a:fld>
            <a:endParaRPr lang="en-US"/>
          </a:p>
        </p:txBody>
      </p:sp>
    </p:spTree>
    <p:extLst>
      <p:ext uri="{BB962C8B-B14F-4D97-AF65-F5344CB8AC3E}">
        <p14:creationId xmlns:p14="http://schemas.microsoft.com/office/powerpoint/2010/main" val="191127363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latin typeface="Arial" charset="0"/>
              </a:rPr>
              <a:t>A declaration  was made promising that the world would be food secure in 1996. This was reaffirmed in 2000 with the MDGs. As of  2010, we are far off the mark in ensuring that our global population is food secure and that countries are on track to meet the MDG1 hunger target which is to cut those who are hungry in half by 2015. We have 1 billion who are hungry, 200 million children who are stunted and irreversibly damaged, 2 billion who suffer from sort form of micronutrient deficiency– many being iron and zinc deficient, and another at least 1 billion who are 20% or more over their ideal bodyweight. This obesity trend is not just found in the US and other wealthy countries – but is rapidly increasing in some of the poorest countries in the world like the Congo, Tanzania, as well as highly populated areas such as China, India and Brazil.</a:t>
            </a:r>
          </a:p>
        </p:txBody>
      </p:sp>
      <p:sp>
        <p:nvSpPr>
          <p:cNvPr id="29700" name="Slide Number Placeholder 3"/>
          <p:cNvSpPr>
            <a:spLocks noGrp="1"/>
          </p:cNvSpPr>
          <p:nvPr>
            <p:ph type="sldNum" sz="quarter" idx="5"/>
          </p:nvPr>
        </p:nvSpPr>
        <p:spPr bwMode="auto">
          <a:noFill/>
          <a:ln>
            <a:miter lim="800000"/>
            <a:headEnd/>
            <a:tailEnd/>
          </a:ln>
        </p:spPr>
        <p:txBody>
          <a:bodyPr/>
          <a:lstStyle/>
          <a:p>
            <a:fld id="{9AAAFD94-F6F6-4A31-A23E-8265E72703CA}" type="slidenum">
              <a:rPr lang="en-US"/>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latin typeface="Arial" charset="0"/>
            </a:endParaRPr>
          </a:p>
        </p:txBody>
      </p:sp>
      <p:sp>
        <p:nvSpPr>
          <p:cNvPr id="32772" name="Slide Number Placeholder 3"/>
          <p:cNvSpPr>
            <a:spLocks noGrp="1"/>
          </p:cNvSpPr>
          <p:nvPr>
            <p:ph type="sldNum" sz="quarter" idx="5"/>
          </p:nvPr>
        </p:nvSpPr>
        <p:spPr bwMode="auto">
          <a:noFill/>
          <a:ln>
            <a:miter lim="800000"/>
            <a:headEnd/>
            <a:tailEnd/>
          </a:ln>
        </p:spPr>
        <p:txBody>
          <a:bodyPr/>
          <a:lstStyle/>
          <a:p>
            <a:fld id="{9129DE23-A278-4278-B024-7240BCA7E985}" type="slidenum">
              <a:rPr lang="en-US"/>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fld id="{C12187AA-D066-4080-8A12-86C92CECC51C}" type="slidenum">
              <a:rPr lang="en-US" smtClean="0"/>
              <a:pPr/>
              <a:t>7</a:t>
            </a:fld>
            <a:endParaRPr lang="en-US" smtClean="0"/>
          </a:p>
        </p:txBody>
      </p:sp>
      <p:sp>
        <p:nvSpPr>
          <p:cNvPr id="137219" name="Rectangle 2"/>
          <p:cNvSpPr>
            <a:spLocks noGrp="1" noRot="1" noChangeAspect="1" noChangeArrowheads="1" noTextEdit="1"/>
          </p:cNvSpPr>
          <p:nvPr>
            <p:ph type="sldImg"/>
          </p:nvPr>
        </p:nvSpPr>
        <p:spPr>
          <a:xfrm>
            <a:off x="919163" y="746125"/>
            <a:ext cx="4970462" cy="3727450"/>
          </a:xfrm>
          <a:ln/>
        </p:spPr>
      </p:sp>
      <p:sp>
        <p:nvSpPr>
          <p:cNvPr id="13722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latin typeface="Arial" charset="0"/>
              </a:rPr>
              <a:t>Our Dwindling Food Variety</a:t>
            </a:r>
          </a:p>
          <a:p>
            <a:pPr eaLnBrk="1" hangingPunct="1">
              <a:spcBef>
                <a:spcPct val="0"/>
              </a:spcBef>
            </a:pPr>
            <a:r>
              <a:rPr lang="en-US" smtClean="0">
                <a:latin typeface="Arial" charset="0"/>
              </a:rPr>
              <a:t>As we've come to depend on a handful of commercial varieties of fruits and vegetables, thousands of heirloom varieties have disappeared. It's hard to know exactly how many have been lost over the past century, but a study conducted in 1983 by the Rural Advancement Foundation International gave a clue to the scope of the problem. It compared USDA listings of seed varieties sold by commercial U.S. seed houses in 1903 with those in the U.S. National Seed Storage Laboratory in 1983. The survey, which included 66 crops, found that about 93 percent of the varieties had gone extinct. More up-to-date studies are needed.</a:t>
            </a:r>
          </a:p>
          <a:p>
            <a:pPr eaLnBrk="1" hangingPunct="1">
              <a:spcBef>
                <a:spcPct val="0"/>
              </a:spcBef>
            </a:pPr>
            <a:endParaRPr lang="en-US" smtClean="0">
              <a:latin typeface="Arial" charset="0"/>
            </a:endParaRPr>
          </a:p>
        </p:txBody>
      </p:sp>
      <p:sp>
        <p:nvSpPr>
          <p:cNvPr id="30724" name="Slide Number Placeholder 3"/>
          <p:cNvSpPr>
            <a:spLocks noGrp="1"/>
          </p:cNvSpPr>
          <p:nvPr>
            <p:ph type="sldNum" sz="quarter" idx="5"/>
          </p:nvPr>
        </p:nvSpPr>
        <p:spPr bwMode="auto">
          <a:noFill/>
          <a:ln>
            <a:miter lim="800000"/>
            <a:headEnd/>
            <a:tailEnd/>
          </a:ln>
        </p:spPr>
        <p:txBody>
          <a:bodyPr/>
          <a:lstStyle/>
          <a:p>
            <a:fld id="{7BCA7A12-620C-4893-8903-06C1C070A2B0}" type="slidenum">
              <a:rPr lang="en-US"/>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a:ln/>
        </p:spPr>
        <p:txBody>
          <a:bodyPr wrap="square" numCol="1" anchor="t" anchorCtr="0" compatLnSpc="1">
            <a:prstTxWarp prst="textNoShape">
              <a:avLst/>
            </a:prstTxWarp>
          </a:bodyPr>
          <a:lstStyle/>
          <a:p>
            <a:pPr eaLnBrk="1" hangingPunct="1">
              <a:lnSpc>
                <a:spcPct val="90000"/>
              </a:lnSpc>
              <a:spcBef>
                <a:spcPct val="0"/>
              </a:spcBef>
            </a:pPr>
            <a:r>
              <a:rPr lang="en-US" dirty="0" smtClean="0"/>
              <a:t>Wheat, rice and maize &gt; ½ the world’s food energy and provide up to 70-80% of energy for a person’s diet daily in the developing world.</a:t>
            </a:r>
          </a:p>
          <a:p>
            <a:pPr marL="0" lvl="1">
              <a:lnSpc>
                <a:spcPct val="90000"/>
              </a:lnSpc>
              <a:spcBef>
                <a:spcPct val="0"/>
              </a:spcBef>
            </a:pPr>
            <a:r>
              <a:rPr lang="en-US" dirty="0" smtClean="0">
                <a:ea typeface="Calibri" pitchFamily="34" charset="0"/>
                <a:cs typeface="Calibri" pitchFamily="34" charset="0"/>
              </a:rPr>
              <a:t>These cereals are high in carbohydrates so they do provide energy, have low to moderate protein but are low in micronutrients; often poor quality and </a:t>
            </a:r>
            <a:r>
              <a:rPr lang="en-US" dirty="0" err="1" smtClean="0">
                <a:ea typeface="Calibri" pitchFamily="34" charset="0"/>
                <a:cs typeface="Calibri" pitchFamily="34" charset="0"/>
              </a:rPr>
              <a:t>overprocessed</a:t>
            </a:r>
            <a:r>
              <a:rPr lang="en-US" dirty="0" smtClean="0">
                <a:ea typeface="Calibri" pitchFamily="34" charset="0"/>
                <a:cs typeface="Calibri" pitchFamily="34" charset="0"/>
              </a:rPr>
              <a:t>. Because these are the foods that are largely consumed daily, </a:t>
            </a:r>
            <a:r>
              <a:rPr lang="en-US" dirty="0" smtClean="0"/>
              <a:t>most suffer from limited diet diversity with profound micronutrient, protein and essential fat deficiencies. This also leads to poor child </a:t>
            </a:r>
            <a:r>
              <a:rPr lang="en-US" dirty="0" err="1" smtClean="0"/>
              <a:t>undernutrition</a:t>
            </a:r>
            <a:r>
              <a:rPr lang="en-US" dirty="0" smtClean="0"/>
              <a:t> due to Poor infant and young child feeding sources – stunting and poor development</a:t>
            </a:r>
          </a:p>
          <a:p>
            <a:pPr marL="0" lvl="1">
              <a:lnSpc>
                <a:spcPct val="90000"/>
              </a:lnSpc>
              <a:spcBef>
                <a:spcPct val="0"/>
              </a:spcBef>
            </a:pPr>
            <a:r>
              <a:rPr lang="en-US" dirty="0" smtClean="0"/>
              <a:t>Further, Due to heavy milling, many nations fortify refined </a:t>
            </a:r>
            <a:r>
              <a:rPr lang="en-US" dirty="0" err="1" smtClean="0"/>
              <a:t>flours;Unprocessed</a:t>
            </a:r>
            <a:r>
              <a:rPr lang="en-US" dirty="0" smtClean="0"/>
              <a:t> grains are often considered “poor man’s food” or not preferred</a:t>
            </a:r>
          </a:p>
          <a:p>
            <a:pPr marL="0" lvl="1">
              <a:lnSpc>
                <a:spcPct val="90000"/>
              </a:lnSpc>
              <a:spcBef>
                <a:spcPct val="0"/>
              </a:spcBef>
            </a:pPr>
            <a:r>
              <a:rPr lang="en-US" dirty="0" smtClean="0"/>
              <a:t>Asian Green Revolution: Significant increase in production of wheat and rice but many of the secondary food grains such as pulses and millets were not emphasized. India is one of the worst states of </a:t>
            </a:r>
            <a:r>
              <a:rPr lang="en-US" dirty="0" err="1" smtClean="0"/>
              <a:t>undernutrition</a:t>
            </a:r>
            <a:r>
              <a:rPr lang="en-US" dirty="0" smtClean="0"/>
              <a:t> and carries the heaviest burden.</a:t>
            </a:r>
          </a:p>
          <a:p>
            <a:pPr eaLnBrk="1" hangingPunct="1">
              <a:lnSpc>
                <a:spcPct val="90000"/>
              </a:lnSpc>
              <a:spcBef>
                <a:spcPct val="0"/>
              </a:spcBef>
            </a:pPr>
            <a:endParaRPr lang="en-US" dirty="0" smtClean="0"/>
          </a:p>
          <a:p>
            <a:pPr marL="0" lvl="1">
              <a:spcBef>
                <a:spcPct val="0"/>
              </a:spcBef>
            </a:pPr>
            <a:endParaRPr lang="en-US" sz="2000" dirty="0" smtClean="0"/>
          </a:p>
          <a:p>
            <a:pPr eaLnBrk="1" hangingPunct="1">
              <a:lnSpc>
                <a:spcPct val="90000"/>
              </a:lnSpc>
              <a:spcBef>
                <a:spcPct val="0"/>
              </a:spcBef>
            </a:pPr>
            <a:endParaRPr lang="en-US" dirty="0" smtClean="0"/>
          </a:p>
          <a:p>
            <a:pPr eaLnBrk="1" hangingPunct="1">
              <a:spcBef>
                <a:spcPct val="0"/>
              </a:spcBef>
            </a:pPr>
            <a:endParaRPr lang="en-US" dirty="0" smtClean="0">
              <a:latin typeface="Arial" charset="0"/>
            </a:endParaRPr>
          </a:p>
        </p:txBody>
      </p:sp>
      <p:sp>
        <p:nvSpPr>
          <p:cNvPr id="31748" name="Slide Number Placeholder 3"/>
          <p:cNvSpPr>
            <a:spLocks noGrp="1"/>
          </p:cNvSpPr>
          <p:nvPr>
            <p:ph type="sldNum" sz="quarter" idx="5"/>
          </p:nvPr>
        </p:nvSpPr>
        <p:spPr bwMode="auto">
          <a:noFill/>
          <a:ln>
            <a:miter lim="800000"/>
            <a:headEnd/>
            <a:tailEnd/>
          </a:ln>
        </p:spPr>
        <p:txBody>
          <a:bodyPr/>
          <a:lstStyle/>
          <a:p>
            <a:fld id="{F44F8FE2-DFDC-4C65-918A-653E98D9167E}" type="slidenum">
              <a:rPr lang="en-US"/>
              <a:pPr/>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92500" lnSpcReduction="20000"/>
          </a:bodyPr>
          <a:lstStyle/>
          <a:p>
            <a:pPr>
              <a:defRPr/>
            </a:pPr>
            <a:r>
              <a:rPr lang="en-US" dirty="0" smtClean="0">
                <a:latin typeface="+mn-lt"/>
                <a:ea typeface="+mn-ea"/>
                <a:cs typeface="+mn-cs"/>
              </a:rPr>
              <a:t>Probably one of the best known examples of such ecological </a:t>
            </a:r>
            <a:r>
              <a:rPr lang="en-US" dirty="0" err="1" smtClean="0">
                <a:latin typeface="+mn-lt"/>
                <a:ea typeface="+mn-ea"/>
                <a:cs typeface="+mn-cs"/>
              </a:rPr>
              <a:t>complementarity</a:t>
            </a:r>
            <a:r>
              <a:rPr lang="en-US" dirty="0" smtClean="0">
                <a:latin typeface="+mn-lt"/>
                <a:ea typeface="+mn-ea"/>
                <a:cs typeface="+mn-cs"/>
              </a:rPr>
              <a:t> that also results in net nutritional benefit comes from the Mesoamerican “three sisters”. The combination of corn (a grass), beans (a nitrogen-fixing legume) and squash (a low-lying creeper) maximizes trait differences for growth and resource use efficiency between species (</a:t>
            </a:r>
            <a:r>
              <a:rPr lang="en-US" dirty="0" err="1" smtClean="0">
                <a:latin typeface="+mn-lt"/>
                <a:ea typeface="+mn-ea"/>
                <a:cs typeface="+mn-cs"/>
              </a:rPr>
              <a:t>Risch</a:t>
            </a:r>
            <a:r>
              <a:rPr lang="en-US" dirty="0" smtClean="0">
                <a:latin typeface="+mn-lt"/>
                <a:ea typeface="+mn-ea"/>
                <a:cs typeface="+mn-cs"/>
              </a:rPr>
              <a:t> and Hansen, 1982), resulting in higher yields compared to those obtained through three monocultures of these crops. The corn is a grass species particularly efficient in maximizing photosynthesis in warm environments. In structure, the corn grows straight and tall adding a vertical dimension to the system. The vine-like bean takes advantage of the growth form of the corn for structural support that also enables it to reach more sunlight. The beans are also unique in their capacity to bring atmospheric nitrogen in the system by symbiotic nitrogen fixation, this nitrogen becomes available to the corn in subsequent cropping seasons. The interaction between the corn and beans is an example of </a:t>
            </a:r>
            <a:r>
              <a:rPr lang="en-US" dirty="0" err="1" smtClean="0">
                <a:latin typeface="+mn-lt"/>
                <a:ea typeface="+mn-ea"/>
                <a:cs typeface="+mn-cs"/>
              </a:rPr>
              <a:t>complementarity</a:t>
            </a:r>
            <a:r>
              <a:rPr lang="en-US" dirty="0" smtClean="0">
                <a:latin typeface="+mn-lt"/>
                <a:ea typeface="+mn-ea"/>
                <a:cs typeface="+mn-cs"/>
              </a:rPr>
              <a:t> where the over-yielding is due to a positive interaction between the species. The third member of this assemblage, squash, does not perform as well as corn in direct sunlight, and thus occupies the remaining space near the ground where light is somewhat reduced, and humidity is increased reducing photorespiration (</a:t>
            </a:r>
            <a:r>
              <a:rPr lang="en-US" dirty="0" err="1" smtClean="0">
                <a:latin typeface="+mn-lt"/>
                <a:ea typeface="+mn-ea"/>
                <a:cs typeface="+mn-cs"/>
              </a:rPr>
              <a:t>Gliessman</a:t>
            </a:r>
            <a:r>
              <a:rPr lang="en-US" dirty="0" smtClean="0">
                <a:latin typeface="+mn-lt"/>
                <a:ea typeface="+mn-ea"/>
                <a:cs typeface="+mn-cs"/>
              </a:rPr>
              <a:t>, 2006). The addition of squash can decrease the amount of soil lost to erosion by its low lying nature and broad leaves ensuring greater soil coverage. The added productivity from squash does not so much come from positive interactions with the beans and maize, but rather comes from the capacity of the squash to use resources (namely light) that are not captured by the corn and beans, an example of resource partitioning. </a:t>
            </a:r>
          </a:p>
          <a:p>
            <a:pPr>
              <a:defRPr/>
            </a:pPr>
            <a:r>
              <a:rPr lang="en-US" dirty="0" smtClean="0">
                <a:latin typeface="+mn-lt"/>
                <a:ea typeface="+mn-ea"/>
                <a:cs typeface="+mn-cs"/>
              </a:rPr>
              <a:t> </a:t>
            </a:r>
          </a:p>
          <a:p>
            <a:pPr>
              <a:defRPr/>
            </a:pPr>
            <a:r>
              <a:rPr lang="en-US" dirty="0" smtClean="0">
                <a:latin typeface="+mn-lt"/>
                <a:ea typeface="+mn-ea"/>
                <a:cs typeface="+mn-cs"/>
              </a:rPr>
              <a:t>It is not only that these crops are ecologically complementary that is notable, but also that they are nutritionally complementary. The corn is an important source of carbohydrates and some amino acids. By adding the beans, the set of essential amino acids for a human diet becomes complete and important contributions in carbohydrates, dietary fiber, vitamin B</a:t>
            </a:r>
            <a:r>
              <a:rPr lang="en-US" baseline="-25000" dirty="0" smtClean="0">
                <a:latin typeface="+mn-lt"/>
                <a:ea typeface="+mn-ea"/>
                <a:cs typeface="+mn-cs"/>
              </a:rPr>
              <a:t>2</a:t>
            </a:r>
            <a:r>
              <a:rPr lang="en-US" dirty="0" smtClean="0">
                <a:latin typeface="+mn-lt"/>
                <a:ea typeface="+mn-ea"/>
                <a:cs typeface="+mn-cs"/>
              </a:rPr>
              <a:t> and B</a:t>
            </a:r>
            <a:r>
              <a:rPr lang="en-US" baseline="-25000" dirty="0" smtClean="0">
                <a:latin typeface="+mn-lt"/>
                <a:ea typeface="+mn-ea"/>
                <a:cs typeface="+mn-cs"/>
              </a:rPr>
              <a:t>6</a:t>
            </a:r>
            <a:r>
              <a:rPr lang="en-US" dirty="0" smtClean="0">
                <a:latin typeface="+mn-lt"/>
                <a:ea typeface="+mn-ea"/>
                <a:cs typeface="+mn-cs"/>
              </a:rPr>
              <a:t>, zinc, iron, manganese, iodine, potassium, magnesium and phosphorus are made. Squash in contrast can be an important source of vitamin A depending on the variety. It is important to note that each of these crops can make an important contribution to human diet, however none of these crops in isolation provides total nutrition. </a:t>
            </a:r>
          </a:p>
          <a:p>
            <a:pPr>
              <a:defRPr/>
            </a:pPr>
            <a:endParaRPr lang="en-US" dirty="0"/>
          </a:p>
        </p:txBody>
      </p:sp>
      <p:sp>
        <p:nvSpPr>
          <p:cNvPr id="43012" name="Slide Number Placeholder 3"/>
          <p:cNvSpPr>
            <a:spLocks noGrp="1"/>
          </p:cNvSpPr>
          <p:nvPr>
            <p:ph type="sldNum" sz="quarter" idx="5"/>
          </p:nvPr>
        </p:nvSpPr>
        <p:spPr>
          <a:noFill/>
        </p:spPr>
        <p:txBody>
          <a:bodyPr/>
          <a:lstStyle/>
          <a:p>
            <a:fld id="{7BA8BC22-0916-4248-827D-457AA9A9F7E7}" type="slidenum">
              <a:rPr lang="en-US" smtClean="0"/>
              <a:pPr/>
              <a:t>10</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B8E74EB5-E9CE-4F9A-8A3E-C6BEC974451F}" type="slidenum">
              <a:rPr lang="en-GB" smtClean="0">
                <a:latin typeface="Arial" pitchFamily="34" charset="0"/>
                <a:ea typeface="ＭＳ Ｐゴシック" charset="-128"/>
              </a:rPr>
              <a:pPr/>
              <a:t>11</a:t>
            </a:fld>
            <a:endParaRPr lang="en-GB" smtClean="0">
              <a:latin typeface="Arial" pitchFamily="34" charset="0"/>
              <a:ea typeface="ＭＳ Ｐゴシック" charset="-128"/>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r>
              <a:rPr lang="en-GB" dirty="0" smtClean="0">
                <a:latin typeface="Arial" pitchFamily="34" charset="0"/>
                <a:ea typeface="ＭＳ Ｐゴシック" charset="-128"/>
              </a:rPr>
              <a:t>These averages hide important differences between varieties of same species, and between different growing areas and conditions. Nevertheless, key point is that local species and varieties can be much more nutritious.</a:t>
            </a:r>
          </a:p>
          <a:p>
            <a:pPr eaLnBrk="1" hangingPunct="1"/>
            <a:endParaRPr lang="en-GB" dirty="0" smtClean="0">
              <a:latin typeface="Arial" pitchFamily="34" charset="0"/>
              <a:ea typeface="ＭＳ Ｐゴシック" charset="-128"/>
            </a:endParaRPr>
          </a:p>
          <a:p>
            <a:pPr eaLnBrk="1" hangingPunct="1"/>
            <a:r>
              <a:rPr lang="en-GB" dirty="0" smtClean="0">
                <a:latin typeface="Arial" pitchFamily="34" charset="0"/>
                <a:ea typeface="ＭＳ Ｐゴシック" charset="-128"/>
              </a:rPr>
              <a:t>Vegetables and breeding for nutrition ignored to date.</a:t>
            </a:r>
          </a:p>
          <a:p>
            <a:pPr eaLnBrk="1" hangingPunct="1"/>
            <a:endParaRPr lang="en-GB" dirty="0" smtClean="0">
              <a:latin typeface="Arial" pitchFamily="34" charset="0"/>
              <a:ea typeface="ＭＳ Ｐゴシック" charset="-128"/>
            </a:endParaRPr>
          </a:p>
          <a:p>
            <a:pPr eaLnBrk="1" hangingPunct="1"/>
            <a:r>
              <a:rPr lang="en-GB" dirty="0" smtClean="0">
                <a:latin typeface="Arial" pitchFamily="34" charset="0"/>
                <a:ea typeface="ＭＳ Ｐゴシック" charset="-128"/>
              </a:rPr>
              <a:t>KENRIK poster for </a:t>
            </a:r>
            <a:r>
              <a:rPr lang="en-GB" dirty="0" err="1" smtClean="0">
                <a:latin typeface="Arial" pitchFamily="34" charset="0"/>
                <a:ea typeface="ＭＳ Ｐゴシック" charset="-128"/>
              </a:rPr>
              <a:t>Maundu</a:t>
            </a:r>
            <a:r>
              <a:rPr lang="en-GB" dirty="0" smtClean="0">
                <a:latin typeface="Arial" pitchFamily="34" charset="0"/>
                <a:ea typeface="ＭＳ Ｐゴシック" charset="-128"/>
              </a:rPr>
              <a:t> at Kenya National Museums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00F8F6E8-2F53-406D-908D-253E04052025}" type="slidenum">
              <a:rPr lang="en-US" smtClean="0"/>
              <a:pPr/>
              <a:t>12</a:t>
            </a:fld>
            <a:endParaRPr lang="en-US" smtClean="0"/>
          </a:p>
        </p:txBody>
      </p:sp>
      <p:sp>
        <p:nvSpPr>
          <p:cNvPr id="129027" name="Rectangle 2"/>
          <p:cNvSpPr>
            <a:spLocks noGrp="1" noRot="1" noChangeAspect="1" noChangeArrowheads="1" noTextEdit="1"/>
          </p:cNvSpPr>
          <p:nvPr>
            <p:ph type="sldImg"/>
          </p:nvPr>
        </p:nvSpPr>
        <p:spPr>
          <a:xfrm>
            <a:off x="919163" y="746125"/>
            <a:ext cx="4970462" cy="3727450"/>
          </a:xfrm>
          <a:ln/>
        </p:spPr>
      </p:sp>
      <p:sp>
        <p:nvSpPr>
          <p:cNvPr id="12902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p>
            <a:fld id="{FB29D1DC-3F06-40DB-A5D3-BC38A77438FD}" type="slidenum">
              <a:rPr lang="en-US" smtClean="0"/>
              <a:pPr/>
              <a:t>14</a:t>
            </a:fld>
            <a:endParaRPr lang="en-US" smtClean="0"/>
          </a:p>
        </p:txBody>
      </p:sp>
      <p:sp>
        <p:nvSpPr>
          <p:cNvPr id="158723" name="Text Box 2"/>
          <p:cNvSpPr txBox="1">
            <a:spLocks noChangeArrowheads="1"/>
          </p:cNvSpPr>
          <p:nvPr/>
        </p:nvSpPr>
        <p:spPr bwMode="auto">
          <a:xfrm>
            <a:off x="897075" y="746087"/>
            <a:ext cx="5014662" cy="3727251"/>
          </a:xfrm>
          <a:prstGeom prst="rect">
            <a:avLst/>
          </a:prstGeom>
          <a:solidFill>
            <a:srgbClr val="FFFFFF"/>
          </a:solidFill>
          <a:ln w="9525">
            <a:solidFill>
              <a:srgbClr val="000000"/>
            </a:solidFill>
            <a:miter lim="800000"/>
            <a:headEnd/>
            <a:tailEnd/>
          </a:ln>
        </p:spPr>
        <p:txBody>
          <a:bodyPr wrap="none" lIns="88317" tIns="44158" rIns="88317" bIns="44158" anchor="ctr"/>
          <a:lstStyle/>
          <a:p>
            <a:pPr eaLnBrk="0" hangingPunct="0"/>
            <a:endParaRPr lang="en-US"/>
          </a:p>
        </p:txBody>
      </p:sp>
      <p:sp>
        <p:nvSpPr>
          <p:cNvPr id="158724" name="Rectangle 3"/>
          <p:cNvSpPr>
            <a:spLocks noGrp="1" noChangeArrowheads="1"/>
          </p:cNvSpPr>
          <p:nvPr>
            <p:ph type="body"/>
          </p:nvPr>
        </p:nvSpPr>
        <p:spPr>
          <a:xfrm>
            <a:off x="679603" y="4721504"/>
            <a:ext cx="5446409" cy="4565605"/>
          </a:xfrm>
          <a:noFill/>
          <a:ln/>
        </p:spPr>
        <p:txBody>
          <a:bodyPr wrap="none" anchor="ct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EB3C75E8-6602-4BF5-A7DA-03A7ADEF0360}" type="slidenum">
              <a:rPr lang="en-US"/>
              <a:pPr/>
              <a:t>16</a:t>
            </a:fld>
            <a:endParaRPr lang="en-US"/>
          </a:p>
        </p:txBody>
      </p:sp>
      <p:sp>
        <p:nvSpPr>
          <p:cNvPr id="136195" name="Rectangle 2"/>
          <p:cNvSpPr>
            <a:spLocks noGrp="1" noRot="1" noChangeAspect="1" noChangeArrowheads="1" noTextEdit="1"/>
          </p:cNvSpPr>
          <p:nvPr>
            <p:ph type="sldImg"/>
          </p:nvPr>
        </p:nvSpPr>
        <p:spPr>
          <a:xfrm>
            <a:off x="919163" y="746125"/>
            <a:ext cx="4967287" cy="3727450"/>
          </a:xfrm>
          <a:ln/>
        </p:spPr>
      </p:sp>
      <p:sp>
        <p:nvSpPr>
          <p:cNvPr id="136196" name="Rectangle 3"/>
          <p:cNvSpPr>
            <a:spLocks noGrp="1" noChangeArrowheads="1"/>
          </p:cNvSpPr>
          <p:nvPr>
            <p:ph type="body" idx="1"/>
          </p:nvPr>
        </p:nvSpPr>
        <p:spPr>
          <a:xfrm>
            <a:off x="679953" y="4722239"/>
            <a:ext cx="5445707" cy="4471298"/>
          </a:xfrm>
          <a:noFill/>
          <a:ln/>
        </p:spPr>
        <p:txBody>
          <a:bodyPr/>
          <a:lstStyle/>
          <a:p>
            <a:pPr eaLnBrk="1" hangingPunct="1"/>
            <a:endParaRPr lang="it-IT"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pPr eaLnBrk="1" hangingPunct="1"/>
            <a:r>
              <a:rPr lang="en-US" smtClean="0">
                <a:latin typeface="Arial" pitchFamily="34" charset="0"/>
                <a:ea typeface="ＭＳ Ｐゴシック" charset="-128"/>
              </a:rPr>
              <a:t>Biodiversity provides the source of material to agricultural activities which lead to nutrition and health outcomes  </a:t>
            </a:r>
          </a:p>
        </p:txBody>
      </p:sp>
      <p:sp>
        <p:nvSpPr>
          <p:cNvPr id="35844" name="Slide Number Placeholder 3"/>
          <p:cNvSpPr>
            <a:spLocks noGrp="1"/>
          </p:cNvSpPr>
          <p:nvPr>
            <p:ph type="sldNum" sz="quarter" idx="5"/>
          </p:nvPr>
        </p:nvSpPr>
        <p:spPr>
          <a:noFill/>
        </p:spPr>
        <p:txBody>
          <a:bodyPr/>
          <a:lstStyle/>
          <a:p>
            <a:fld id="{39FABC70-4030-43ED-9DCF-ED48E7EFB01A}" type="slidenum">
              <a:rPr lang="en-US" smtClean="0">
                <a:latin typeface="Arial" pitchFamily="34" charset="0"/>
                <a:ea typeface="ＭＳ Ｐゴシック" charset="-128"/>
              </a:rPr>
              <a:pPr/>
              <a:t>17</a:t>
            </a:fld>
            <a:endParaRPr lang="en-US" smtClean="0">
              <a:latin typeface="Arial" pitchFamily="34" charset="0"/>
              <a:ea typeface="ＭＳ Ｐゴシック"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948913-1401-494C-B5BC-F44492E5B5BF}" type="slidenum">
              <a:rPr lang="en-US">
                <a:solidFill>
                  <a:prstClr val="black"/>
                </a:solidFill>
              </a:rPr>
              <a:pPr/>
              <a:t>18</a:t>
            </a:fld>
            <a:endParaRPr lang="en-US">
              <a:solidFill>
                <a:prstClr val="black"/>
              </a:solidFill>
            </a:endParaRPr>
          </a:p>
        </p:txBody>
      </p:sp>
      <p:sp>
        <p:nvSpPr>
          <p:cNvPr id="58370" name="Rectangle 2"/>
          <p:cNvSpPr>
            <a:spLocks noGrp="1" noRot="1" noChangeAspect="1" noChangeArrowheads="1" noTextEdit="1"/>
          </p:cNvSpPr>
          <p:nvPr>
            <p:ph type="sldImg"/>
          </p:nvPr>
        </p:nvSpPr>
        <p:spPr>
          <a:xfrm>
            <a:off x="927100" y="747713"/>
            <a:ext cx="4960938" cy="3722687"/>
          </a:xfrm>
          <a:ln/>
        </p:spPr>
      </p:sp>
      <p:sp>
        <p:nvSpPr>
          <p:cNvPr id="58371" name="Rectangle 3"/>
          <p:cNvSpPr>
            <a:spLocks noGrp="1" noChangeArrowheads="1"/>
          </p:cNvSpPr>
          <p:nvPr>
            <p:ph type="body" idx="1"/>
          </p:nvPr>
        </p:nvSpPr>
        <p:spPr>
          <a:xfrm>
            <a:off x="906466" y="4722815"/>
            <a:ext cx="4992687" cy="4470400"/>
          </a:xfrm>
        </p:spPr>
        <p:txBody>
          <a:bodyPr/>
          <a:lstStyle/>
          <a:p>
            <a:pPr>
              <a:buFontTx/>
              <a:buChar char="•"/>
            </a:pPr>
            <a:r>
              <a:rPr lang="en-US"/>
              <a:t>Farmers may use a portfolio of varieties to manage different abiotic and biotic stresses.  It may be uncertain when rainfall will fall and farmers may have different varieties they use in a dry or wet year.  Farmers may use particular varieties for poor soils, they may use varieties that are more cold tolerant.  They may also plant mixtures of different varieties of one crop to manage pest and disease.</a:t>
            </a:r>
          </a:p>
          <a:p>
            <a:pPr>
              <a:buFontTx/>
              <a:buChar char="•"/>
            </a:pPr>
            <a:r>
              <a:rPr lang="en-US"/>
              <a:t>Local varieties may be more adapted to a particular environment than the improved varieties – in that if both improved and local varieties are grown in one area without inputs such as fertilizer or pesticides the local variety may produce more.  This better adaptation would mean reduced agricultural inputs (such as fertilizer and pesticides) – thus reduced costs to farmers, and hopefully reduced ground water pollution and less impact on human health and on other organisms in the production system such as beneficial pollinators and soil micro-organisms.</a:t>
            </a:r>
            <a:r>
              <a:rPr lang="it-IT"/>
              <a:t> </a:t>
            </a:r>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3B114B03-7E44-4D3C-865F-49B6BB4AFE0B}" type="slidenum">
              <a:rPr lang="en-US"/>
              <a:pPr/>
              <a:t>21</a:t>
            </a:fld>
            <a:endParaRPr lang="en-US"/>
          </a:p>
        </p:txBody>
      </p:sp>
      <p:sp>
        <p:nvSpPr>
          <p:cNvPr id="51203" name="Rectangle 2"/>
          <p:cNvSpPr>
            <a:spLocks noGrp="1" noRot="1" noChangeAspect="1" noChangeArrowheads="1" noTextEdit="1"/>
          </p:cNvSpPr>
          <p:nvPr>
            <p:ph type="sldImg"/>
          </p:nvPr>
        </p:nvSpPr>
        <p:spPr>
          <a:xfrm>
            <a:off x="946150" y="742950"/>
            <a:ext cx="4911725" cy="3683000"/>
          </a:xfrm>
          <a:ln/>
        </p:spPr>
      </p:sp>
      <p:sp>
        <p:nvSpPr>
          <p:cNvPr id="51204" name="Rectangle 3"/>
          <p:cNvSpPr>
            <a:spLocks noGrp="1" noChangeArrowheads="1"/>
          </p:cNvSpPr>
          <p:nvPr>
            <p:ph type="body" idx="1"/>
          </p:nvPr>
        </p:nvSpPr>
        <p:spPr>
          <a:xfrm>
            <a:off x="907522" y="4721742"/>
            <a:ext cx="5468966" cy="2611182"/>
          </a:xfrm>
          <a:noFill/>
          <a:ln/>
        </p:spPr>
        <p:txBody>
          <a:bodyPr lIns="91534" tIns="45766" rIns="91534" bIns="45766"/>
          <a:lstStyle/>
          <a:p>
            <a:pPr eaLnBrk="1" hangingPunct="1"/>
            <a:r>
              <a:rPr lang="en-US" dirty="0" smtClean="0"/>
              <a:t>Traditionally farmers search, select and maintain local crop populations that matters to their livelihoods. Either domesticated from the forest or obtained from the community, majority of farmers keep their own seed.  </a:t>
            </a:r>
          </a:p>
          <a:p>
            <a:pPr eaLnBrk="1" hangingPunct="1"/>
            <a:endParaRPr lang="en-US" dirty="0" smtClean="0">
              <a:cs typeface="Times New Roman" pitchFamily="18" charset="0"/>
            </a:endParaRPr>
          </a:p>
          <a:p>
            <a:pPr eaLnBrk="1" hangingPunct="1"/>
            <a:r>
              <a:rPr lang="en-GB" dirty="0" smtClean="0"/>
              <a:t>Most rural farming communities in developing countries continue to use traditional or informal sources of seed and vegetative planting materials to meet their seed needs. Either they save their own seed or they obtain seed from sources such as relatives, neighbours and local markets independently of the formal certified seed sector. The operation of informal seed systems is clearly important to the maintenance of crop genetic diversity on farm. </a:t>
            </a:r>
          </a:p>
          <a:p>
            <a:pPr eaLnBrk="1" hangingPunct="1"/>
            <a:endParaRPr lang="en-GB" dirty="0" smtClean="0"/>
          </a:p>
          <a:p>
            <a:pPr eaLnBrk="1" hangingPunct="1"/>
            <a:r>
              <a:rPr lang="en-GB" dirty="0" smtClean="0"/>
              <a:t>Variation in production, market fluctuations and events such as floods or hurricanes will also have a substantial effect on the availability of seed locally and the diversity of the materials maintained in production. </a:t>
            </a:r>
          </a:p>
          <a:p>
            <a:pPr eaLnBrk="1" hangingPunct="1"/>
            <a:endParaRPr lang="en-GB" dirty="0" smtClean="0"/>
          </a:p>
          <a:p>
            <a:pPr eaLnBrk="1" hangingPunct="1"/>
            <a:r>
              <a:rPr lang="en-GB" dirty="0" smtClean="0"/>
              <a:t>This process of local crop development is the basis of farmers overall strategies for adaptation and mitigation of local landrace population against climate change at local level. </a:t>
            </a:r>
            <a:endParaRPr lang="en-US" sz="900" dirty="0" smtClean="0">
              <a:latin typeface="Verdana" pitchFamily="34" charset="0"/>
              <a:cs typeface="Times New Roman" pitchFamily="18" charset="0"/>
            </a:endParaRPr>
          </a:p>
          <a:p>
            <a:pPr eaLnBrk="1" hangingPunct="1"/>
            <a:endParaRPr lang="en-US" sz="900" dirty="0" smtClean="0">
              <a:latin typeface="Verdana" pitchFamily="34" charset="0"/>
              <a:cs typeface="Times New Roman" pitchFamily="18" charset="0"/>
            </a:endParaRPr>
          </a:p>
          <a:p>
            <a:pPr eaLnBrk="1" hangingPunct="1"/>
            <a:endParaRPr lang="en-US" sz="900" dirty="0" smtClean="0">
              <a:latin typeface="Verdana" pitchFamily="34" charset="0"/>
            </a:endParaRPr>
          </a:p>
          <a:p>
            <a:pPr eaLnBrk="1" hangingPunct="1"/>
            <a:endParaRPr lang="en-US" sz="900" dirty="0" smtClean="0">
              <a:latin typeface="Verdana" pitchFamily="34" charset="0"/>
            </a:endParaRPr>
          </a:p>
          <a:p>
            <a:pPr eaLnBrk="1" hangingPunct="1"/>
            <a:endParaRPr lang="en-US" sz="1600" dirty="0" smtClean="0">
              <a:latin typeface="Comic Sans MS" pitchFamily="66"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p>
            <a:fld id="{342F360A-88AA-4A6E-B03D-2F7B3F3DC2F1}" type="slidenum">
              <a:rPr lang="en-US" smtClean="0"/>
              <a:pPr/>
              <a:t>22</a:t>
            </a:fld>
            <a:endParaRPr lang="en-US" smtClean="0"/>
          </a:p>
        </p:txBody>
      </p:sp>
      <p:sp>
        <p:nvSpPr>
          <p:cNvPr id="153603" name="Rectangle 2"/>
          <p:cNvSpPr>
            <a:spLocks noGrp="1" noRot="1" noChangeAspect="1" noChangeArrowheads="1" noTextEdit="1"/>
          </p:cNvSpPr>
          <p:nvPr>
            <p:ph type="sldImg"/>
          </p:nvPr>
        </p:nvSpPr>
        <p:spPr>
          <a:xfrm>
            <a:off x="925513" y="752475"/>
            <a:ext cx="4954587" cy="3714750"/>
          </a:xfrm>
          <a:ln/>
        </p:spPr>
      </p:sp>
      <p:sp>
        <p:nvSpPr>
          <p:cNvPr id="153604"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D6DED0-228E-43D2-A901-F416DA21ADC3}" type="slidenum">
              <a:rPr lang="en-US"/>
              <a:pPr/>
              <a:t>26</a:t>
            </a:fld>
            <a:endParaRPr lang="en-US"/>
          </a:p>
        </p:txBody>
      </p:sp>
      <p:sp>
        <p:nvSpPr>
          <p:cNvPr id="228354" name="Rectangle 2"/>
          <p:cNvSpPr>
            <a:spLocks noGrp="1" noRot="1" noChangeAspect="1" noChangeArrowheads="1" noTextEdit="1"/>
          </p:cNvSpPr>
          <p:nvPr>
            <p:ph type="sldImg"/>
          </p:nvPr>
        </p:nvSpPr>
        <p:spPr>
          <a:ln/>
        </p:spPr>
      </p:sp>
      <p:sp>
        <p:nvSpPr>
          <p:cNvPr id="228355" name="Rectangle 3"/>
          <p:cNvSpPr>
            <a:spLocks noGrp="1" noChangeArrowheads="1"/>
          </p:cNvSpPr>
          <p:nvPr>
            <p:ph type="body" idx="1"/>
          </p:nvPr>
        </p:nvSpPr>
        <p:spPr/>
        <p:txBody>
          <a:bodyPr/>
          <a:lstStyle/>
          <a:p>
            <a:pPr>
              <a:lnSpc>
                <a:spcPct val="80000"/>
              </a:lnSpc>
            </a:pPr>
            <a:r>
              <a:rPr lang="en-US" sz="1000" dirty="0"/>
              <a:t>Tropical fruits are an important component of tropical farming systems. They deliver good nutrition and incomes as well providing a source of medicine, timber, fuel and fodder for livestock. Very few tropical fruits are cultivated on a plantation scale; most are grown in home gardens and small plots. Asia, Pacific and Oceania region is a center of diversity for tropical fruits with more than 400 species. But this diversity is threatened. </a:t>
            </a:r>
          </a:p>
          <a:p>
            <a:pPr>
              <a:lnSpc>
                <a:spcPct val="80000"/>
              </a:lnSpc>
            </a:pPr>
            <a:r>
              <a:rPr lang="en-US" sz="1000" dirty="0"/>
              <a:t>The Tropical Fruit Conservation Project partnered with Australia, Malaysia, the Philippines, Thailand and Vietnam to improve conservation of tropical fruit genetic diversity. Funded by Australia Centre for International Agricultural Research (ACIAR)</a:t>
            </a:r>
          </a:p>
          <a:p>
            <a:pPr>
              <a:lnSpc>
                <a:spcPct val="80000"/>
              </a:lnSpc>
            </a:pPr>
            <a:r>
              <a:rPr lang="en-US" sz="1000" dirty="0"/>
              <a:t>Conserving tropical fruits is challenging for a number of reasons: seeds of many tropical species are difficult to store because they are sensitive to light and low temperatures; field </a:t>
            </a:r>
            <a:r>
              <a:rPr lang="en-US" sz="1000" dirty="0" err="1"/>
              <a:t>genebanks</a:t>
            </a:r>
            <a:r>
              <a:rPr lang="en-US" sz="1000" dirty="0"/>
              <a:t> are expensive to maintain and material conserved is vulnerable to pests, diseases and natural disasters.</a:t>
            </a:r>
          </a:p>
          <a:p>
            <a:pPr>
              <a:lnSpc>
                <a:spcPct val="80000"/>
              </a:lnSpc>
            </a:pPr>
            <a:r>
              <a:rPr lang="en-US" sz="1000" dirty="0"/>
              <a:t>The project chose species of importance to each country and to the region as a whole with the idea that results and protocols would be applicable to other species. </a:t>
            </a:r>
          </a:p>
          <a:p>
            <a:pPr>
              <a:lnSpc>
                <a:spcPct val="80000"/>
              </a:lnSpc>
            </a:pPr>
            <a:r>
              <a:rPr lang="en-US" sz="1000" dirty="0"/>
              <a:t>The project had three objectives: 1) develop cryopreservation methods and protocols, 2) develop alternative conservation and regeneration strategies and 3) dissemination of technologies to researchers and other users. </a:t>
            </a:r>
          </a:p>
          <a:p>
            <a:pPr>
              <a:lnSpc>
                <a:spcPct val="80000"/>
              </a:lnSpc>
            </a:pPr>
            <a:r>
              <a:rPr lang="en-US" sz="1000" dirty="0"/>
              <a:t>Progress was made in: developing techniques for the cryopreservation of Papaya, drying of Citrus seeds (to ensure long term conservation) and in the development of a whole new set of procedures for conserving mango. Mango provides typical example of a tropical fruit that cannot be easily stored. The seeds succumb rapidly to both desiccation and low temperatures. New procedure developed by scientists during the project,  involves regenerating mango embryos from cell cultures that have been deep frozen.</a:t>
            </a:r>
          </a:p>
          <a:p>
            <a:pPr>
              <a:lnSpc>
                <a:spcPct val="80000"/>
              </a:lnSpc>
            </a:pPr>
            <a:r>
              <a:rPr lang="en-US" sz="1000" dirty="0"/>
              <a:t>Target species for each country partner:</a:t>
            </a:r>
          </a:p>
          <a:p>
            <a:pPr>
              <a:lnSpc>
                <a:spcPct val="80000"/>
              </a:lnSpc>
            </a:pPr>
            <a:r>
              <a:rPr lang="en-US" sz="1000" dirty="0"/>
              <a:t>Australia: papaya, mango, native species</a:t>
            </a:r>
          </a:p>
          <a:p>
            <a:pPr>
              <a:lnSpc>
                <a:spcPct val="80000"/>
              </a:lnSpc>
            </a:pPr>
            <a:r>
              <a:rPr lang="en-US" sz="1000" dirty="0"/>
              <a:t>Malaysia: Citrus, </a:t>
            </a:r>
            <a:r>
              <a:rPr lang="en-US" sz="1000" dirty="0" err="1"/>
              <a:t>Rambutan</a:t>
            </a:r>
            <a:endParaRPr lang="en-US" sz="1000" dirty="0"/>
          </a:p>
          <a:p>
            <a:pPr>
              <a:lnSpc>
                <a:spcPct val="80000"/>
              </a:lnSpc>
            </a:pPr>
            <a:r>
              <a:rPr lang="en-US" sz="1000" dirty="0"/>
              <a:t>Philippines: Citrus</a:t>
            </a:r>
          </a:p>
          <a:p>
            <a:pPr>
              <a:lnSpc>
                <a:spcPct val="80000"/>
              </a:lnSpc>
            </a:pPr>
            <a:r>
              <a:rPr lang="en-US" sz="1000" dirty="0"/>
              <a:t>Thailand: Citrus, </a:t>
            </a:r>
            <a:r>
              <a:rPr lang="en-US" sz="1000" dirty="0" err="1"/>
              <a:t>Rambutan</a:t>
            </a:r>
            <a:endParaRPr lang="en-US" sz="1000" dirty="0"/>
          </a:p>
          <a:p>
            <a:pPr>
              <a:lnSpc>
                <a:spcPct val="80000"/>
              </a:lnSpc>
            </a:pPr>
            <a:r>
              <a:rPr lang="en-US" sz="1000" dirty="0"/>
              <a:t>Vietnam: Citrus, Litchi, </a:t>
            </a:r>
            <a:r>
              <a:rPr lang="en-US" sz="1000" dirty="0" err="1"/>
              <a:t>Longan</a:t>
            </a:r>
            <a:r>
              <a:rPr lang="en-US" sz="1000" dirty="0"/>
              <a:t>, Persimmon</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DB01F4-5A02-45D9-989E-51ADC657CC41}" type="slidenum">
              <a:rPr lang="en-US"/>
              <a:pPr/>
              <a:t>31</a:t>
            </a:fld>
            <a:endParaRPr lang="en-US"/>
          </a:p>
        </p:txBody>
      </p:sp>
      <p:sp>
        <p:nvSpPr>
          <p:cNvPr id="351234" name="Rectangle 2"/>
          <p:cNvSpPr>
            <a:spLocks noGrp="1" noRot="1" noChangeAspect="1" noChangeArrowheads="1" noTextEdit="1"/>
          </p:cNvSpPr>
          <p:nvPr>
            <p:ph type="sldImg"/>
          </p:nvPr>
        </p:nvSpPr>
        <p:spPr>
          <a:xfrm>
            <a:off x="920750" y="746125"/>
            <a:ext cx="4967288" cy="3727450"/>
          </a:xfrm>
          <a:ln/>
        </p:spPr>
      </p:sp>
      <p:sp>
        <p:nvSpPr>
          <p:cNvPr id="351235" name="Rectangle 3"/>
          <p:cNvSpPr>
            <a:spLocks noGrp="1" noChangeArrowheads="1"/>
          </p:cNvSpPr>
          <p:nvPr>
            <p:ph type="body" idx="1"/>
          </p:nvPr>
        </p:nvSpPr>
        <p:spPr>
          <a:xfrm>
            <a:off x="679946" y="4720508"/>
            <a:ext cx="5445721" cy="4473041"/>
          </a:xfrm>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Tanzania – 2.5% have access to the internet (and of these 2.5% 80% do so through</a:t>
            </a:r>
            <a:r>
              <a:rPr lang="en-US" baseline="0" dirty="0" smtClean="0"/>
              <a:t> mobile phones)</a:t>
            </a:r>
            <a:r>
              <a:rPr lang="en-US" dirty="0" smtClean="0"/>
              <a:t>, while  55% with Mobile phones</a:t>
            </a:r>
          </a:p>
          <a:p>
            <a:endParaRPr lang="en-US" dirty="0" smtClean="0"/>
          </a:p>
          <a:p>
            <a:r>
              <a:rPr lang="en-US" dirty="0" smtClean="0"/>
              <a:t>Linking this to the Nepal proposal</a:t>
            </a:r>
          </a:p>
          <a:p>
            <a:endParaRPr lang="en-US" dirty="0"/>
          </a:p>
        </p:txBody>
      </p:sp>
      <p:sp>
        <p:nvSpPr>
          <p:cNvPr id="4" name="Slide Number Placeholder 3"/>
          <p:cNvSpPr>
            <a:spLocks noGrp="1"/>
          </p:cNvSpPr>
          <p:nvPr>
            <p:ph type="sldNum" sz="quarter" idx="10"/>
          </p:nvPr>
        </p:nvSpPr>
        <p:spPr/>
        <p:txBody>
          <a:bodyPr/>
          <a:lstStyle/>
          <a:p>
            <a:pPr>
              <a:defRPr/>
            </a:pPr>
            <a:fld id="{CCCCFA72-81D6-4B5E-995A-AAE37BB1DCAA}" type="slidenum">
              <a:rPr lang="en-US" smtClean="0">
                <a:solidFill>
                  <a:prstClr val="black"/>
                </a:solidFill>
              </a:rPr>
              <a:pPr>
                <a:defRPr/>
              </a:pPr>
              <a:t>32</a:t>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p>
            <a:fld id="{583FBABC-6130-49C0-8CB5-3B39197A5C07}" type="slidenum">
              <a:rPr lang="en-US" smtClean="0"/>
              <a:pPr/>
              <a:t>35</a:t>
            </a:fld>
            <a:endParaRPr lang="en-US" smtClean="0"/>
          </a:p>
        </p:txBody>
      </p:sp>
      <p:sp>
        <p:nvSpPr>
          <p:cNvPr id="215043" name="Rectangle 2"/>
          <p:cNvSpPr>
            <a:spLocks noGrp="1" noRot="1" noChangeAspect="1" noChangeArrowheads="1" noTextEdit="1"/>
          </p:cNvSpPr>
          <p:nvPr>
            <p:ph type="sldImg"/>
          </p:nvPr>
        </p:nvSpPr>
        <p:spPr>
          <a:xfrm>
            <a:off x="920750" y="744538"/>
            <a:ext cx="4973638" cy="3729037"/>
          </a:xfrm>
          <a:ln/>
        </p:spPr>
      </p:sp>
      <p:sp>
        <p:nvSpPr>
          <p:cNvPr id="215044" name="Rectangle 3"/>
          <p:cNvSpPr>
            <a:spLocks noGrp="1" noChangeArrowheads="1"/>
          </p:cNvSpPr>
          <p:nvPr>
            <p:ph type="body" idx="1"/>
          </p:nvPr>
        </p:nvSpPr>
        <p:spPr>
          <a:xfrm>
            <a:off x="681202" y="4721505"/>
            <a:ext cx="5443211" cy="4473338"/>
          </a:xfrm>
          <a:noFill/>
          <a:ln/>
        </p:spPr>
        <p:txBody>
          <a:bodyPr/>
          <a:lstStyle/>
          <a:p>
            <a:endParaRPr lang="it-I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lstStyle>
            <a:lvl1pPr>
              <a:defRPr/>
            </a:lvl1pPr>
          </a:lstStyle>
          <a:p>
            <a:r>
              <a:rPr lang="en-US" dirty="0" smtClean="0"/>
              <a:t>Click to edit </a:t>
            </a:r>
            <a:r>
              <a:rPr lang="en-US" dirty="0" err="1" smtClean="0"/>
              <a:t>Mastter</a:t>
            </a:r>
            <a:r>
              <a:rPr lang="en-US" dirty="0" smtClean="0"/>
              <a:t>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Tree>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676400" y="600075"/>
            <a:ext cx="7161213" cy="852488"/>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1676400" y="1981200"/>
            <a:ext cx="3503613" cy="19796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1676400" y="4113213"/>
            <a:ext cx="3503613"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5332413" y="1981200"/>
            <a:ext cx="3505200" cy="41132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827088" y="333375"/>
            <a:ext cx="7859712" cy="579755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3" name="2 Marcador de fecha"/>
          <p:cNvSpPr>
            <a:spLocks noGrp="1"/>
          </p:cNvSpPr>
          <p:nvPr>
            <p:ph type="dt" sz="half" idx="10"/>
          </p:nvPr>
        </p:nvSpPr>
        <p:spPr>
          <a:xfrm>
            <a:off x="914400" y="6251575"/>
            <a:ext cx="1981200" cy="457200"/>
          </a:xfrm>
        </p:spPr>
        <p:txBody>
          <a:bodyPr/>
          <a:lstStyle>
            <a:lvl1pPr>
              <a:defRPr/>
            </a:lvl1pPr>
          </a:lstStyle>
          <a:p>
            <a:pPr>
              <a:defRPr/>
            </a:pPr>
            <a:endParaRPr lang="es-ES"/>
          </a:p>
        </p:txBody>
      </p:sp>
      <p:sp>
        <p:nvSpPr>
          <p:cNvPr id="4" name="3 Marcador de pie de página"/>
          <p:cNvSpPr>
            <a:spLocks noGrp="1"/>
          </p:cNvSpPr>
          <p:nvPr>
            <p:ph type="ftr" sz="quarter" idx="11"/>
          </p:nvPr>
        </p:nvSpPr>
        <p:spPr>
          <a:xfrm>
            <a:off x="3352800" y="6248400"/>
            <a:ext cx="2971800" cy="457200"/>
          </a:xfrm>
        </p:spPr>
        <p:txBody>
          <a:bodyPr/>
          <a:lstStyle>
            <a:lvl1pPr>
              <a:defRPr/>
            </a:lvl1pPr>
          </a:lstStyle>
          <a:p>
            <a:pPr>
              <a:defRPr/>
            </a:pPr>
            <a:endParaRPr lang="es-ES"/>
          </a:p>
        </p:txBody>
      </p:sp>
      <p:sp>
        <p:nvSpPr>
          <p:cNvPr id="5" name="4 Marcador de número de diapositiva"/>
          <p:cNvSpPr>
            <a:spLocks noGrp="1"/>
          </p:cNvSpPr>
          <p:nvPr>
            <p:ph type="sldNum" sz="quarter" idx="12"/>
          </p:nvPr>
        </p:nvSpPr>
        <p:spPr>
          <a:xfrm>
            <a:off x="6781800" y="6248400"/>
            <a:ext cx="1905000" cy="457200"/>
          </a:xfrm>
          <a:prstGeom prst="rect">
            <a:avLst/>
          </a:prstGeom>
        </p:spPr>
        <p:txBody>
          <a:bodyPr/>
          <a:lstStyle>
            <a:lvl1pPr>
              <a:defRPr/>
            </a:lvl1pPr>
          </a:lstStyle>
          <a:p>
            <a:pPr>
              <a:defRPr/>
            </a:pPr>
            <a:fld id="{543AE09D-A422-4AF5-9E79-01E08A52F26B}" type="slidenum">
              <a:rPr lang="es-ES"/>
              <a:pPr>
                <a:defRPr/>
              </a:pPr>
              <a:t>‹#›</a:t>
            </a:fld>
            <a:endParaRPr lang="es-E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fld id="{AE34F25B-3D8E-41CE-8F52-C9F3355237E1}"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8"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500034" y="1714488"/>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3" name="Rectangle 9"/>
          <p:cNvSpPr>
            <a:spLocks noChangeArrowheads="1"/>
          </p:cNvSpPr>
          <p:nvPr userDrawn="1"/>
        </p:nvSpPr>
        <p:spPr bwMode="auto">
          <a:xfrm>
            <a:off x="0" y="0"/>
            <a:ext cx="9144000" cy="1412875"/>
          </a:xfrm>
          <a:prstGeom prst="rect">
            <a:avLst/>
          </a:prstGeom>
          <a:solidFill>
            <a:srgbClr val="FF6600"/>
          </a:solidFill>
          <a:ln w="9525">
            <a:noFill/>
            <a:miter lim="800000"/>
            <a:headEnd/>
            <a:tailEnd/>
          </a:ln>
          <a:effectLst/>
        </p:spPr>
        <p:txBody>
          <a:bodyPr wrap="none" anchor="ctr"/>
          <a:lstStyle/>
          <a:p>
            <a:endParaRPr lang="en-US"/>
          </a:p>
        </p:txBody>
      </p:sp>
      <p:sp>
        <p:nvSpPr>
          <p:cNvPr id="1036" name="Rectangle 12"/>
          <p:cNvSpPr>
            <a:spLocks noChangeArrowheads="1"/>
          </p:cNvSpPr>
          <p:nvPr userDrawn="1"/>
        </p:nvSpPr>
        <p:spPr bwMode="auto">
          <a:xfrm>
            <a:off x="0" y="1412875"/>
            <a:ext cx="9144000" cy="71438"/>
          </a:xfrm>
          <a:prstGeom prst="rect">
            <a:avLst/>
          </a:prstGeom>
          <a:solidFill>
            <a:srgbClr val="FFFF00"/>
          </a:solidFill>
          <a:ln w="9525">
            <a:noFill/>
            <a:miter lim="800000"/>
            <a:headEnd/>
            <a:tailEnd/>
          </a:ln>
          <a:effectLst/>
        </p:spPr>
        <p:txBody>
          <a:bodyPr wrap="none" anchor="ctr"/>
          <a:lstStyle/>
          <a:p>
            <a:endParaRPr lang="en-US"/>
          </a:p>
        </p:txBody>
      </p:sp>
      <p:pic>
        <p:nvPicPr>
          <p:cNvPr id="9" name="Picture 5" descr="Bioversity FINAL out"/>
          <p:cNvPicPr>
            <a:picLocks noChangeAspect="1" noChangeArrowheads="1"/>
          </p:cNvPicPr>
          <p:nvPr userDrawn="1"/>
        </p:nvPicPr>
        <p:blipFill>
          <a:blip r:embed="rId18" cstate="email">
            <a:extLst>
              <a:ext uri="{28A0092B-C50C-407E-A947-70E740481C1C}">
                <a14:useLocalDpi xmlns:a14="http://schemas.microsoft.com/office/drawing/2010/main"/>
              </a:ext>
            </a:extLst>
          </a:blip>
          <a:srcRect/>
          <a:stretch>
            <a:fillRect/>
          </a:stretch>
        </p:blipFill>
        <p:spPr bwMode="auto">
          <a:xfrm>
            <a:off x="7858148" y="285728"/>
            <a:ext cx="1069975" cy="933450"/>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62"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4" r:id="rId14"/>
    <p:sldLayoutId id="2147483666" r:id="rId15"/>
    <p:sldLayoutId id="2147483667" r:id="rId16"/>
  </p:sldLayoutIdLst>
  <p:transition xmlns:p14="http://schemas.microsoft.com/office/powerpoint/2010/main"/>
  <p:timing>
    <p:tnLst>
      <p:par>
        <p:cTn xmlns:p14="http://schemas.microsoft.com/office/powerpoint/2010/mai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3.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chart" Target="../charts/char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emf"/><Relationship Id="rId5" Type="http://schemas.openxmlformats.org/officeDocument/2006/relationships/image" Target="../media/image14.png"/><Relationship Id="rId1" Type="http://schemas.openxmlformats.org/officeDocument/2006/relationships/slideLayout" Target="../slideLayouts/slideLayout8.xml"/><Relationship Id="rId2" Type="http://schemas.openxmlformats.org/officeDocument/2006/relationships/notesSlide" Target="../notesSlides/notesSlide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5.jpeg"/><Relationship Id="rId3" Type="http://schemas.openxmlformats.org/officeDocument/2006/relationships/image" Target="../media/image1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7.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9.jpeg"/><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8.xml"/><Relationship Id="rId2"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3.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4.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jpeg"/><Relationship Id="rId1" Type="http://schemas.openxmlformats.org/officeDocument/2006/relationships/slideLayout" Target="../slideLayouts/slideLayout15.xml"/><Relationship Id="rId2"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4" Type="http://schemas.openxmlformats.org/officeDocument/2006/relationships/image" Target="../media/image30.jpeg"/><Relationship Id="rId5" Type="http://schemas.openxmlformats.org/officeDocument/2006/relationships/image" Target="../media/image31.jpeg"/><Relationship Id="rId6" Type="http://schemas.openxmlformats.org/officeDocument/2006/relationships/image" Target="../media/image32.jpeg"/><Relationship Id="rId7" Type="http://schemas.openxmlformats.org/officeDocument/2006/relationships/image" Target="../media/image33.jpeg"/><Relationship Id="rId8" Type="http://schemas.openxmlformats.org/officeDocument/2006/relationships/image" Target="../media/image34.jpeg"/><Relationship Id="rId1" Type="http://schemas.openxmlformats.org/officeDocument/2006/relationships/slideLayout" Target="../slideLayouts/slideLayout15.xml"/><Relationship Id="rId2" Type="http://schemas.openxmlformats.org/officeDocument/2006/relationships/image" Target="../media/image28.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5.jpeg"/><Relationship Id="rId3" Type="http://schemas.openxmlformats.org/officeDocument/2006/relationships/image" Target="../media/image3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4" Type="http://schemas.openxmlformats.org/officeDocument/2006/relationships/image" Target="../media/image41.jpeg"/><Relationship Id="rId5" Type="http://schemas.openxmlformats.org/officeDocument/2006/relationships/image" Target="../media/image42.png"/><Relationship Id="rId6" Type="http://schemas.openxmlformats.org/officeDocument/2006/relationships/image" Target="../media/image43.jpeg"/><Relationship Id="rId7" Type="http://schemas.openxmlformats.org/officeDocument/2006/relationships/image" Target="../media/image44.jpeg"/><Relationship Id="rId1" Type="http://schemas.openxmlformats.org/officeDocument/2006/relationships/slideLayout" Target="../slideLayouts/slideLayout3.xml"/><Relationship Id="rId2" Type="http://schemas.openxmlformats.org/officeDocument/2006/relationships/image" Target="../media/image39.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5.jpeg"/><Relationship Id="rId3" Type="http://schemas.openxmlformats.org/officeDocument/2006/relationships/image" Target="../media/image46.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image" Target="../media/image47.jpeg"/></Relationships>
</file>

<file path=ppt/slides/_rels/slide36.xml.rels><?xml version="1.0" encoding="UTF-8" standalone="yes"?>
<Relationships xmlns="http://schemas.openxmlformats.org/package/2006/relationships"><Relationship Id="rId3" Type="http://schemas.openxmlformats.org/officeDocument/2006/relationships/image" Target="../media/image49.jpeg"/><Relationship Id="rId4" Type="http://schemas.openxmlformats.org/officeDocument/2006/relationships/image" Target="../media/image50.jpeg"/><Relationship Id="rId1" Type="http://schemas.openxmlformats.org/officeDocument/2006/relationships/slideLayout" Target="../slideLayouts/slideLayout3.xml"/><Relationship Id="rId2" Type="http://schemas.openxmlformats.org/officeDocument/2006/relationships/image" Target="../media/image48.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1259632" y="2420888"/>
            <a:ext cx="6768752" cy="1446550"/>
          </a:xfrm>
          <a:prstGeom prst="rect">
            <a:avLst/>
          </a:prstGeom>
          <a:noFill/>
          <a:ln w="9525">
            <a:noFill/>
            <a:miter lim="800000"/>
            <a:headEnd/>
            <a:tailEnd/>
          </a:ln>
          <a:effectLst/>
        </p:spPr>
        <p:txBody>
          <a:bodyPr wrap="square" anchor="ctr">
            <a:spAutoFit/>
          </a:bodyPr>
          <a:lstStyle/>
          <a:p>
            <a:pPr algn="ctr"/>
            <a:r>
              <a:rPr lang="en-US" sz="3200" dirty="0" smtClean="0">
                <a:solidFill>
                  <a:srgbClr val="0000FF"/>
                </a:solidFill>
              </a:rPr>
              <a:t>The multiple role of farmers in </a:t>
            </a:r>
          </a:p>
          <a:p>
            <a:pPr algn="ctr"/>
            <a:r>
              <a:rPr lang="en-US" sz="3200" dirty="0" smtClean="0">
                <a:solidFill>
                  <a:srgbClr val="0000FF"/>
                </a:solidFill>
              </a:rPr>
              <a:t>a sustainable society </a:t>
            </a:r>
          </a:p>
          <a:p>
            <a:pPr algn="ctr"/>
            <a:r>
              <a:rPr lang="en-US" sz="2400" dirty="0" smtClean="0">
                <a:solidFill>
                  <a:srgbClr val="0000FF"/>
                </a:solidFill>
              </a:rPr>
              <a:t>challenges, needs and opportunities </a:t>
            </a:r>
          </a:p>
        </p:txBody>
      </p:sp>
      <p:sp>
        <p:nvSpPr>
          <p:cNvPr id="2053" name="Rectangle 5"/>
          <p:cNvSpPr>
            <a:spLocks noChangeArrowheads="1"/>
          </p:cNvSpPr>
          <p:nvPr/>
        </p:nvSpPr>
        <p:spPr bwMode="auto">
          <a:xfrm>
            <a:off x="184492" y="6140594"/>
            <a:ext cx="8748464" cy="584775"/>
          </a:xfrm>
          <a:prstGeom prst="rect">
            <a:avLst/>
          </a:prstGeom>
          <a:noFill/>
          <a:ln w="9525">
            <a:noFill/>
            <a:miter lim="800000"/>
            <a:headEnd/>
            <a:tailEnd/>
          </a:ln>
          <a:effectLst/>
        </p:spPr>
        <p:txBody>
          <a:bodyPr wrap="square">
            <a:spAutoFit/>
          </a:bodyPr>
          <a:lstStyle/>
          <a:p>
            <a:pPr algn="ctr"/>
            <a:r>
              <a:rPr lang="en-US" sz="1600" dirty="0" smtClean="0"/>
              <a:t>WFO General Assembly, </a:t>
            </a:r>
            <a:r>
              <a:rPr lang="it-IT" sz="1600" dirty="0" smtClean="0"/>
              <a:t>Consiglio Nazionale dell’Economia e del Lavoro (CNEL)</a:t>
            </a:r>
            <a:endParaRPr lang="en-US" sz="1600" dirty="0" smtClean="0"/>
          </a:p>
          <a:p>
            <a:pPr algn="ctr"/>
            <a:r>
              <a:rPr lang="en-US" sz="1600" dirty="0" smtClean="0"/>
              <a:t>Rome, </a:t>
            </a:r>
            <a:r>
              <a:rPr lang="en-US" sz="1600" smtClean="0"/>
              <a:t>June 7, </a:t>
            </a:r>
            <a:r>
              <a:rPr lang="en-US" sz="1600" dirty="0" smtClean="0"/>
              <a:t>2012</a:t>
            </a:r>
            <a:endParaRPr lang="en-US" sz="1600" dirty="0"/>
          </a:p>
        </p:txBody>
      </p:sp>
      <p:sp>
        <p:nvSpPr>
          <p:cNvPr id="2060" name="Text Box 12"/>
          <p:cNvSpPr txBox="1">
            <a:spLocks noChangeArrowheads="1"/>
          </p:cNvSpPr>
          <p:nvPr/>
        </p:nvSpPr>
        <p:spPr bwMode="auto">
          <a:xfrm>
            <a:off x="1331640" y="4293096"/>
            <a:ext cx="6480720" cy="861774"/>
          </a:xfrm>
          <a:prstGeom prst="rect">
            <a:avLst/>
          </a:prstGeom>
          <a:noFill/>
          <a:ln w="9525" algn="ctr">
            <a:noFill/>
            <a:miter lim="800000"/>
            <a:headEnd/>
            <a:tailEnd/>
          </a:ln>
          <a:effectLst/>
        </p:spPr>
        <p:txBody>
          <a:bodyPr wrap="square">
            <a:spAutoFit/>
          </a:bodyPr>
          <a:lstStyle/>
          <a:p>
            <a:pPr algn="ctr">
              <a:spcBef>
                <a:spcPct val="50000"/>
              </a:spcBef>
            </a:pPr>
            <a:r>
              <a:rPr lang="en-US" sz="2000" dirty="0" err="1" smtClean="0"/>
              <a:t>Padulosi</a:t>
            </a:r>
            <a:r>
              <a:rPr lang="en-US" sz="2000" dirty="0" smtClean="0"/>
              <a:t> S, J. </a:t>
            </a:r>
            <a:r>
              <a:rPr lang="en-US" sz="2000" dirty="0" err="1" smtClean="0"/>
              <a:t>Devra</a:t>
            </a:r>
            <a:r>
              <a:rPr lang="en-US" sz="2000" dirty="0" smtClean="0"/>
              <a:t>, A. </a:t>
            </a:r>
            <a:r>
              <a:rPr lang="en-US" sz="2000" dirty="0" err="1" smtClean="0"/>
              <a:t>Drucker</a:t>
            </a:r>
            <a:r>
              <a:rPr lang="en-US" sz="2000" dirty="0" smtClean="0"/>
              <a:t>, F. </a:t>
            </a:r>
            <a:r>
              <a:rPr lang="en-US" sz="2000" dirty="0" err="1" smtClean="0"/>
              <a:t>Mattei</a:t>
            </a:r>
            <a:r>
              <a:rPr lang="en-US" sz="2000" dirty="0" smtClean="0"/>
              <a:t> and B. </a:t>
            </a:r>
            <a:r>
              <a:rPr lang="en-US" sz="2000" dirty="0" err="1" smtClean="0"/>
              <a:t>Cogill</a:t>
            </a:r>
            <a:endParaRPr lang="en-US" sz="2000" dirty="0" smtClean="0"/>
          </a:p>
          <a:p>
            <a:pPr algn="ctr">
              <a:spcBef>
                <a:spcPct val="50000"/>
              </a:spcBef>
            </a:pPr>
            <a:r>
              <a:rPr lang="en-US" sz="2000" b="1" dirty="0" err="1" smtClean="0"/>
              <a:t>Bioversity</a:t>
            </a:r>
            <a:r>
              <a:rPr lang="en-US" sz="2000" b="1" dirty="0" smtClean="0"/>
              <a:t> International  </a:t>
            </a:r>
          </a:p>
        </p:txBody>
      </p:sp>
      <p:pic>
        <p:nvPicPr>
          <p:cNvPr id="10" name="Picture 6" descr="DSC_048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761134" y="0"/>
            <a:ext cx="3600400" cy="1400891"/>
          </a:xfrm>
          <a:prstGeom prst="rect">
            <a:avLst/>
          </a:prstGeom>
          <a:noFill/>
        </p:spPr>
      </p:pic>
      <p:cxnSp>
        <p:nvCxnSpPr>
          <p:cNvPr id="8" name="Straight Connector 7"/>
          <p:cNvCxnSpPr/>
          <p:nvPr/>
        </p:nvCxnSpPr>
        <p:spPr>
          <a:xfrm>
            <a:off x="0" y="6021288"/>
            <a:ext cx="9144000"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260648"/>
            <a:ext cx="7161213" cy="852488"/>
          </a:xfrm>
        </p:spPr>
        <p:txBody>
          <a:bodyPr/>
          <a:lstStyle/>
          <a:p>
            <a:r>
              <a:rPr lang="en-US" b="1" dirty="0" smtClean="0">
                <a:solidFill>
                  <a:srgbClr val="0000FF"/>
                </a:solidFill>
              </a:rPr>
              <a:t>Content</a:t>
            </a:r>
            <a:endParaRPr lang="en-US" b="1" dirty="0">
              <a:solidFill>
                <a:srgbClr val="0000FF"/>
              </a:solidFill>
            </a:endParaRPr>
          </a:p>
        </p:txBody>
      </p:sp>
      <p:sp>
        <p:nvSpPr>
          <p:cNvPr id="6" name="TextBox 5"/>
          <p:cNvSpPr txBox="1"/>
          <p:nvPr/>
        </p:nvSpPr>
        <p:spPr>
          <a:xfrm>
            <a:off x="1043608" y="2708920"/>
            <a:ext cx="7200800" cy="2554545"/>
          </a:xfrm>
          <a:prstGeom prst="rect">
            <a:avLst/>
          </a:prstGeom>
          <a:noFill/>
        </p:spPr>
        <p:txBody>
          <a:bodyPr wrap="square" rtlCol="0">
            <a:spAutoFit/>
          </a:bodyPr>
          <a:lstStyle/>
          <a:p>
            <a:pPr marL="228600" indent="-228600">
              <a:buFont typeface="+mj-lt"/>
              <a:buAutoNum type="arabicPeriod"/>
            </a:pPr>
            <a:r>
              <a:rPr lang="en-US" sz="3200" dirty="0" smtClean="0">
                <a:solidFill>
                  <a:srgbClr val="0000FF"/>
                </a:solidFill>
              </a:rPr>
              <a:t> Trends and challenges   </a:t>
            </a:r>
          </a:p>
          <a:p>
            <a:pPr marL="228600" indent="-228600">
              <a:buFont typeface="+mj-lt"/>
              <a:buAutoNum type="arabicPeriod"/>
            </a:pPr>
            <a:r>
              <a:rPr lang="en-US" sz="3200" dirty="0" smtClean="0">
                <a:solidFill>
                  <a:srgbClr val="0000FF"/>
                </a:solidFill>
              </a:rPr>
              <a:t> </a:t>
            </a:r>
            <a:r>
              <a:rPr lang="en-US" sz="3200" dirty="0" err="1" smtClean="0">
                <a:solidFill>
                  <a:srgbClr val="0000FF"/>
                </a:solidFill>
              </a:rPr>
              <a:t>Agrobiodiversity</a:t>
            </a:r>
            <a:r>
              <a:rPr lang="en-US" sz="3200" dirty="0" smtClean="0">
                <a:solidFill>
                  <a:srgbClr val="0000FF"/>
                </a:solidFill>
              </a:rPr>
              <a:t> contributions</a:t>
            </a:r>
          </a:p>
          <a:p>
            <a:pPr marL="228600" indent="-228600">
              <a:buFont typeface="+mj-lt"/>
              <a:buAutoNum type="arabicPeriod"/>
            </a:pPr>
            <a:r>
              <a:rPr lang="en-US" sz="3200" dirty="0" smtClean="0">
                <a:solidFill>
                  <a:srgbClr val="0000FF"/>
                </a:solidFill>
              </a:rPr>
              <a:t> Role of farmers </a:t>
            </a:r>
          </a:p>
          <a:p>
            <a:pPr marL="228600" indent="-228600">
              <a:buFont typeface="+mj-lt"/>
              <a:buAutoNum type="arabicPeriod"/>
            </a:pPr>
            <a:r>
              <a:rPr lang="en-US" sz="3200" dirty="0" smtClean="0">
                <a:solidFill>
                  <a:srgbClr val="0000FF"/>
                </a:solidFill>
              </a:rPr>
              <a:t> Needs and opportunities</a:t>
            </a:r>
          </a:p>
          <a:p>
            <a:pPr marL="228600" indent="-228600">
              <a:buFont typeface="+mj-lt"/>
              <a:buAutoNum type="arabicPeriod"/>
            </a:pPr>
            <a:r>
              <a:rPr lang="en-US" sz="3200" dirty="0" smtClean="0">
                <a:solidFill>
                  <a:srgbClr val="0000FF"/>
                </a:solidFill>
              </a:rPr>
              <a:t> Recommendations    </a:t>
            </a:r>
            <a:endParaRPr lang="en-US" sz="3200"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0" y="125760"/>
            <a:ext cx="8229600" cy="1143000"/>
          </a:xfrm>
        </p:spPr>
        <p:txBody>
          <a:bodyPr/>
          <a:lstStyle/>
          <a:p>
            <a:r>
              <a:rPr lang="en-US" sz="3200" dirty="0" smtClean="0">
                <a:solidFill>
                  <a:srgbClr val="0000FF"/>
                </a:solidFill>
              </a:rPr>
              <a:t>CGIAR and </a:t>
            </a:r>
            <a:r>
              <a:rPr lang="en-US" sz="3200" dirty="0" err="1" smtClean="0">
                <a:solidFill>
                  <a:srgbClr val="0000FF"/>
                </a:solidFill>
              </a:rPr>
              <a:t>Bioversity</a:t>
            </a:r>
            <a:r>
              <a:rPr lang="en-US" sz="3200" dirty="0" smtClean="0">
                <a:solidFill>
                  <a:srgbClr val="0000FF"/>
                </a:solidFill>
              </a:rPr>
              <a:t> International</a:t>
            </a:r>
          </a:p>
        </p:txBody>
      </p:sp>
      <p:sp>
        <p:nvSpPr>
          <p:cNvPr id="5" name="TextBox 4"/>
          <p:cNvSpPr txBox="1">
            <a:spLocks noChangeArrowheads="1"/>
          </p:cNvSpPr>
          <p:nvPr/>
        </p:nvSpPr>
        <p:spPr bwMode="auto">
          <a:xfrm>
            <a:off x="570143" y="1599673"/>
            <a:ext cx="8127246" cy="1742924"/>
          </a:xfrm>
          <a:prstGeom prst="rect">
            <a:avLst/>
          </a:prstGeom>
          <a:noFill/>
          <a:ln w="9525">
            <a:noFill/>
            <a:miter lim="800000"/>
            <a:headEnd/>
            <a:tailEnd/>
          </a:ln>
        </p:spPr>
        <p:txBody>
          <a:bodyPr lIns="80147" tIns="40074" rIns="80147" bIns="40074">
            <a:spAutoFit/>
          </a:bodyPr>
          <a:lstStyle/>
          <a:p>
            <a:r>
              <a:rPr lang="en-US" sz="1800" dirty="0"/>
              <a:t>The Consultative Group on International Agricultural Research (CGIAR), established in 1971, is a strategic partnership of diverse donors that support 15 international Centers</a:t>
            </a:r>
          </a:p>
          <a:p>
            <a:endParaRPr lang="en-US" sz="1800" dirty="0"/>
          </a:p>
          <a:p>
            <a:r>
              <a:rPr lang="en-US" sz="1800" dirty="0"/>
              <a:t>CGIAR expenditures amounted to US$572 million in 2009, the single largest investment made to mobilize science for the benefit of the rural poor worldwide</a:t>
            </a:r>
          </a:p>
        </p:txBody>
      </p:sp>
      <p:pic>
        <p:nvPicPr>
          <p:cNvPr id="6" name="Picture 5" descr="C:\Users\jfanzo\AppData\Local\Microsoft\Windows\Temporary Internet Files\Content.Outlook\IIDUP3FR\Bioversity offices.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716016" y="4581128"/>
            <a:ext cx="4032448" cy="1978589"/>
          </a:xfrm>
          <a:prstGeom prst="rect">
            <a:avLst/>
          </a:prstGeom>
          <a:noFill/>
          <a:ln w="9525">
            <a:noFill/>
            <a:miter lim="800000"/>
            <a:headEnd/>
            <a:tailEnd/>
          </a:ln>
        </p:spPr>
      </p:pic>
      <p:pic>
        <p:nvPicPr>
          <p:cNvPr id="20485" name="Picture 5" descr="http://www.cgiarfund.org/cgiarfund/sites/cgiarfund.org/files/Images/map_centers%26fieldoffices_small.gi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59632" y="4653136"/>
            <a:ext cx="3456384" cy="1970449"/>
          </a:xfrm>
          <a:prstGeom prst="rect">
            <a:avLst/>
          </a:prstGeom>
          <a:noFill/>
          <a:ln w="9525">
            <a:noFill/>
            <a:miter lim="800000"/>
            <a:headEnd/>
            <a:tailEnd/>
          </a:ln>
        </p:spPr>
      </p:pic>
      <p:sp>
        <p:nvSpPr>
          <p:cNvPr id="20487" name="AutoShape 7" descr="data:image/jpg;base64,/9j/4AAQSkZJRgABAQAAAQABAAD/2wCEAAkGBhAPEBEQEBQQFBARFxAYFBAQEhUVFRQWFxgXFRUQGBUXGyYeFyUkGRQUHy8gIycpLCwsFR4xNTAqNSYrLCkBCQoKDgwOGg8PGiskHyUuKik0NCwsLCkxLykqNCwsKSwpKSosLCwsLCkpLCwsLCwsLCkpLCwsLC0sLCwpLCwpLP/AABEIALoA6AMBIgACEQEDEQH/xAAbAAEAAQUBAAAAAAAAAAAAAAAABgEDBAUHAv/EAEQQAAEDAgMDBwgIBAUFAAAAAAEAAgMEEQUSIQYxQQciUXGBkbETFDIzYXKhwTRCUmJzkrLRIySD8BZTgqLCFSU1Q5P/xAAZAQEAAwEBAAAAAAAAAAAAAAAAAgMEAQX/xAAtEQADAAIBAgYABQQDAAAAAAAAAQIDESESMQQTIkFRcTIzgZGhFFJhsSNCwf/aAAwDAQACEQMRAD8A7iiIgCIiAIiIAiIgCIiAIiIAiKhKAqi1OBbQsqzKGNcPJutrxHB3w3LbLiaa2iM0qW0ERF0kEREAREQBERAEREAREQBERAEREAREQBERAEREAREQBERAUVH7iolgeJSvxOpjc9xYA+zCdBlLQLDhvKlr9xUJvqWyuMitNr6IVydelU9bf+SmyhPJ16VT1t/5KVY1M5lPM9ps5rHkEcDbeqsL1j2U+GesO/szLqqjmwtZJLS3kcXEPcAXG5tobX7VI1dNdS2XxfXKpBERSJhERAEREAREQBERAEREAREQBERAEREAREQBERAEREBB9nf/ACtV1S/qapPj2KtpYHynfuaOlx3D++hRfZs/91quqX9TVe2p/mK6lpXaR6OPtvf5Nt2rJNaxvXyzBjtzieu+2v3ZrNjMQdTThkrS1tSAWuItrrlPUdQprtB9Fn/Df4LS7e0DfNmyizXwublI00OmUfA9izqirMuGukdvdCSevLqV2NwnD+CWNPGqxv42YnJ59EPvu8ApQotydn+Vd+I7wClKtw/gRd4f8qQiIrS8IiIAiIgCIiAIiIAiIgCIiAIiIAiIgCK3O4hri0XcAbDpPALW4TtLBUizXZZOMT9HA8R7exRdJPTIuknpm2REUiQVFVEByirxF9PXyyx72yPuOBF9QVKa2OPFIWz05y1MWoF7EHfkPyKwMDhY7E6pjwC1wlGU6g85uit4xRHC6qOaAnyUh1YT1ZmdVjp0WXnztJt9tnkwnMtvmW+f8f5PdNTVmJPaypuyCE8/TLmcN/WfbuC8bW7TNc3zSm9W3R7m7iB9Rvs01K2u3eKyRxRxR3BnvcjfbTm9t0/w1FSUMxIBlMTs0h6vRb0BTcvmZf2yypr1RL+2/wDR75O/orvxHeAUpUW5Ox/Ku/Ed4BSlaMP4Ea/D/lSERFaXhFanqGRtLnua1o3lxAC1+F4+yqke2EExxgXl3AuO5oHHS+qi6SeiLpJ6NqiBFIkEREAREQBERAEREAREQBERAUK53tvs8YZDUxj+G88631HHj1HxXRVpNocWZTlgmbmp5szHm18p3gkcRa6pzSqnkz+Iibj1ENwusxIRh8D3Sxje24eW+wtPOHYs1nKBUxm00TL8bhzD3FUn2dmgd5zh0meM6gMN3AfZtucPir1PtyPV1kFyN5DfFjllW54dNfyjBLqOHTX8oyYOUmI+nE8e1rgVsINu6N+9zme+w/K6w2Oweo4RNJ4G8Z+S9v2Eo5BeNzx7WvDh8Vanl9mmaJrP/wBWmYWJ4M2eU1WHzM8tvLA8XJ6R0dRWk2gxaplEcVSzK+Mk5rEZr6dXctrV8nUrOdBKCRuDhlP5gvODY9JHKKSubnaSGgygEtJ9G5O8HpVVJ71XG/2KLl71S6d/qi7t+8tNI7oBPaMpVqUV+Ij+JaCm3nNzW27dXeCk20uJRUsQlcxr5AbRggbz7eA0UQpsKrsTPlJH2jJ0Lrhv+lg39alkWqaXO/YnlnVtLb37L/1kkocWoKCIQtlabXJI5xcTvOmiszcolMPRbK7sA8SrFPycRD1krz0hoDR+6vu2ewun1kLP6kl/hdT/AOXXsizedLXEowJ+Uo/+uEf63/IBY42jxOp0hZlB4sZp+Z2iz5tpsNpx/Bia9w3ZGAf7nLXy4pX4jzIWGOI7y24FvvPO/qCrdPt1b+imrp8O9v4Ro6qOommETnmWUm1g/MAeIvu042XTdn8HbSQtjGrt73dLjvKjNMynwwZWkTVslmgDc2+gH3R8Spsy9hffYX61ZghJtvuXeFxKW2+/+j0iItZvCIiAIiIAiIgCIiAIiIAiIgC1e0eE+dU74x6e9h+8N37dq2iLlJUtMjUqlpnI8HFU2RzadzmytvePNYutvGU6EjoW2l2pkHMrqZj+F3MyO+It3KQbSbJCoPloDknGt9wdbdcjcfatTFtXNTnyNfDnA0zEC/x0d2LB0PHw3r+UeX5dYvS20v3RhZ8Jm3iaAnouR8wrsWy8LtaWsbfgCcp7wR4LcwR4TV7hEHHhrG75XVKnk8pnaxukYesOHx/dS8tvnSf1wT8lvlKX9cGvNLi9Nq1/lWjoIf8AB2q0uNY0+pki8rGGTRkAkXBIuLc09B8VvHbM4hS600xe0fVuQfyu0K94XjMda/zatiaJgea+2U5hw6WnRRcv8LbX2QqW/Q2198r9ynKM7m0191337gseDHcQqAGUsQjjAABa3QDhznadylO0EdOxgnqG5hDfK063cdALcSovFieI19xTgRQjS7eaB7M289inkWr79/gsyz05Hy+fZdysmzVZJzqqqawdDpCfhoFinCcMi9bUvkPERD9gfFbODk9L+dUTuceIbr8Xfss7/CWHU4zS2sOMsny0XPLffX7s55NPnpX6vZHRjtBD9Hpc7uDpjf4G5XqqxbEZ43Ot5CBo1IHk2gdFzqeoLZVO1NBTaU0TXv4FrQ1v5jqVjxYZW4m4PqCYqcahtrflad/WVFpvhPf0Qab9M1t/E8L9WYew2DGafy7r+TiN7n6z+A7N/cukKxQ0LIGNjjADG7h8z0rIWvFj6J0b8GLyp0ERFaXhERAEREAREQBERAEREAREQBERAUVuopWSDK9rXNPBwBCuoga2Rqt2CpJNWh0Z+4dO4rXnZWuptaWoLgPqONvgbhTVUVTwy+3BQ/D43ylr64Ips9tVK+c0tU0NlF7OGmo1LSOriFrdrofJYhTyt0LzGTbpDst+5edoaplPijJXXytDC7Lv3ELG2gx2KsqKYxBwDHNBzC297beCy1fpct8pmG8nocU+Uzc8o8pEETeDnm/Y02W0p52UNAx5GjGNNh9Zxt4krU8pA/hQe+79K12P7VQT0ggYH5x5PeLDm2vqp1am6fvosvIseS2++loyaatxPEAXRFsMJJGYadYB3n4LKg5PQ45qiaSR3G2nxNyt1sqwCjp7fYB77rbKycSpJ1yXRgmpVXyzWYfs3TQaxxtzD6zuc7vK2SqivUpdjTMqVpIIiLpIIiIAiIgCIiAIiIAiIgCIiAIiIAiIgCIiAIiIDArMBppnZ5Y2Oda2YjWysR7K0bSHCFgIIIOuhG4rbIo9Ev2IPHLe2kYtfhcNQAJWB4abgO4HcsIbJ0X+TH3FbdEcy+6DiW9tFunp2xtaxgDWtFg0bgOhXERSJhERAEREAREQBERAEREAREQBERAEREB5e8NBJIAGpJ3D2qDY5t+4uLKUCw08q4XJ90fusvlCxUsjZA02Mly632Rw7T4K1sJs63IKqQAud6sHc0fb6ysuS6quiTDlyXeTyo4+WaiPD8VqOfeex4ufk+Fx4Kr6bFaXnEzZdLkO8oO0arpVksu/06+Wd/pF/c9nmO+UX32F1HNpNsmUpMUYD5uP2WdfSfYtptBiXm1PJKPSAs33joFANlMF88nLpbljOc8n6xJ0b26pltpqJ7s74jLSaxx3Z7jqsTrTdhlLelnMYPYDp4q6dnsVbqDIeqe/iV0aOJrQGtAAGgAFgB0L0i8P8t7OLwn91PZDtkq+t84dBUl9gwutI3XQgCzuO9SuteRHIRoQ19j7bHVXsqsYh6qT3H/pKtmemdbNEQ4jW9kI2Jxiomqsskj3tyPOVx0vpqp8uacn30z+m/5Lpir8O245KPBtvHz8lFzvanaWc1L2QPe1kfN5nEj0nfLsU0x7ExTU8kvECzR0uOgHeojsHg4m8tNILghzBfiXavP99K5mbpqJOeIdVSxS+XybvYnGnVEBbI4ukjNiTvIOrT8uxSRcywGc0NeYn6NLjG6/QTzHeHeumqWCuqdPuifhcjqNPuuDHxB5bFIQbENeQeg2K5jQ4riE5yxSTPcBcgEbuldMxP1MvuP8CoDydfSX/hnxCrzbdytlXiU6yRO9bPMkuLxDMTUWHsDvgths7t090jYqnKQ42EgFiCd2YfNTlco2mazz2QRWtmb6P2tL27VHJNYtNMryzXh9VNN/Z1hF4hvlF99hfrtqva2nphERAEREAREQBERAc15QnHzoeyNtu8qeYIwCnhA3ZGeCiXKPQHNFON1ixx9u9vz7lt9h8XbNTtiJ/iQixHEt+q5ZI9Oak/c8/E+nxFJ+5JEVFVaz0CK8orj5qz2yNv3OVvk4YPN5TxMmvY0WWz2woDNSSBou5tnAe7qR3XUW2AxhsUjoXmwlsWk/aHDtHgslenMmzz7fT4lN+6Ogyus0kbwCuf8A+Pqz/Kj/ACSfuuhLxIwWOg3Hgrsk1XZ6NWWKr8NaIjs3tlPU1DYntiDSHG7Q6+gvxKlWIeqk9x/6SucbE/Tm9Uvguj4h6qT3H/pKrwU6htlPhbq8bdPZzvk++mf03/JdMXM+T76X/Tf8l0arqWxRvkdo1gJPYueG/LOeCesW/sg3KFiZfIymbrls5wHFx0aO7xUuwHDRT08cXEC7va46k965lE6oqah00TXPkzZ9BfLrpof70W7/AOo4x9mX/wCTP2VUZPU7aZnxZ111kab32+i7yiYblfHUN3O5rj7Rq093gpTszinnNNG8+kBlf7w0P79qhNecUnYY5WSOYbG3k2jduNwFf5P8T8nM6B26XUA8Ht4do8F2L1l37M7jypZ9pNKvn5J1ifqZfcf4FcnwatqIXl1PmzltjlZn06rLrGJ+pl9x/gVAuTn6S/8ADPiFLOt3KLPFT1ZYSejCr9pMQtlkdIwH7mQntst5sXs5C8NqS/yjgdGWsGO+9fUlSnG8LbUwvicBcg5SeDuB71A9i8SNNVGF+jZDkIPB4OnzHaouOjIurlFbjyss9b2n8/J0qyqqKq3HqBERAEREAREQBERAY2IUDJ43RSC7XDX2dBC5tiGB1WHy+UjzFoPNmYOHQ4cO1dSVCFTkxK+fcz5sE5eezIDR8pDwLSxNcRxY7L8ClVyjyO0iia0ni52Y9wUxmwSmebuiiJ6SwKsODU7NWRRA9IYFDy8vbqKvKz9usyYnZmg9IB7woFtPsW9jzNTAuYTcxt9Jh33b0jwXQAEKtvGrWmX5cM5Z1RzjDdu6iACOVokA0512vHsJ4rPl5SQQQIdfa/T4BTCow2GX1kbHe80FY7dn6UaiGL8gVPl5FwqM6w51wr4IDsNc1rDbS0mvDcuj4h6qT3H/AKSvcNOxgsxrWj7oA8FcLb6FWY8fROi7Dh8uOnZzTk+P85/Tf8lvOUPFckTacHWQ3d7o/c+ClMVHGw3axjT0taAfgqy0cbzdzGOPS5oJ6tVFYmsfQmQnw7nE8aZH9g8M8lTeUI50xzf6Ro0eJ7VJVRrQAANANwC9K2J6ZSNGOFEqUUsuX7T0rqOt8ozQEiRnXfnDvv3rqKtTUrH+m1rrbszQfFRy4+tFefD5s67Mwn1jZqR0rfRfE4/7TooTycn+Zf8Ah/MLojIWhuUABv2QNO5eYqONhuxjGnpa0Ds0XKxt0q+Dl4XVzW+xdXN9vMM8jUCZujZdbjg8b/kV0heJqdj9Hta4dDgD4ruXH1zo7nxebOjX7OYqKqnZJ9a1njocN/79q2itw07WCzGtaOhoA8FcU52lyWymkkwiIpEgiIgCIiAIiIAiIgCIiAIiIAiIgCIiAIiIAiIgCIiAIiIAiIgCIiAIiIAiIgP/2Q=="/>
          <p:cNvSpPr>
            <a:spLocks noChangeAspect="1" noChangeArrowheads="1"/>
          </p:cNvSpPr>
          <p:nvPr/>
        </p:nvSpPr>
        <p:spPr bwMode="auto">
          <a:xfrm>
            <a:off x="59730" y="-624894"/>
            <a:ext cx="1506805" cy="1287225"/>
          </a:xfrm>
          <a:prstGeom prst="rect">
            <a:avLst/>
          </a:prstGeom>
          <a:noFill/>
          <a:ln w="9525">
            <a:noFill/>
            <a:miter lim="800000"/>
            <a:headEnd/>
            <a:tailEnd/>
          </a:ln>
        </p:spPr>
        <p:txBody>
          <a:bodyPr lIns="80147" tIns="40074" rIns="80147" bIns="40074"/>
          <a:lstStyle/>
          <a:p>
            <a:endParaRPr lang="en-US"/>
          </a:p>
        </p:txBody>
      </p:sp>
      <p:pic>
        <p:nvPicPr>
          <p:cNvPr id="20488" name="Picture 9" descr="http://www.efquel.org/openecbcheck/images/stories/logos/partners/logo_cgiar.gi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39552" y="5013176"/>
            <a:ext cx="871504" cy="1075567"/>
          </a:xfrm>
          <a:prstGeom prst="rect">
            <a:avLst/>
          </a:prstGeom>
          <a:noFill/>
          <a:ln w="9525">
            <a:noFill/>
            <a:miter lim="800000"/>
            <a:headEnd/>
            <a:tailEnd/>
          </a:ln>
        </p:spPr>
      </p:pic>
      <p:sp>
        <p:nvSpPr>
          <p:cNvPr id="10" name="TextBox 9"/>
          <p:cNvSpPr txBox="1">
            <a:spLocks noChangeArrowheads="1"/>
          </p:cNvSpPr>
          <p:nvPr/>
        </p:nvSpPr>
        <p:spPr bwMode="auto">
          <a:xfrm>
            <a:off x="539552" y="3392202"/>
            <a:ext cx="8127246" cy="1188926"/>
          </a:xfrm>
          <a:prstGeom prst="rect">
            <a:avLst/>
          </a:prstGeom>
          <a:noFill/>
          <a:ln w="9525">
            <a:noFill/>
            <a:miter lim="800000"/>
            <a:headEnd/>
            <a:tailEnd/>
          </a:ln>
        </p:spPr>
        <p:txBody>
          <a:bodyPr lIns="80147" tIns="40074" rIns="80147" bIns="40074">
            <a:spAutoFit/>
          </a:bodyPr>
          <a:lstStyle/>
          <a:p>
            <a:r>
              <a:rPr lang="en-US" sz="1800" dirty="0" err="1"/>
              <a:t>Bioversity</a:t>
            </a:r>
            <a:r>
              <a:rPr lang="en-US" sz="1800" dirty="0"/>
              <a:t> International, based in Rome but with offices around the world, works to investigate the conservation and use of agricultural biodiversity in order to achieve better nutrition, improve smallholders’ livelihoods and enhance agricultural sustainability</a:t>
            </a: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ontent Placeholder 2"/>
          <p:cNvSpPr txBox="1">
            <a:spLocks/>
          </p:cNvSpPr>
          <p:nvPr/>
        </p:nvSpPr>
        <p:spPr bwMode="auto">
          <a:xfrm>
            <a:off x="1403648" y="5133089"/>
            <a:ext cx="7416824" cy="1752295"/>
          </a:xfrm>
          <a:prstGeom prst="rect">
            <a:avLst/>
          </a:prstGeom>
          <a:noFill/>
          <a:ln w="9525">
            <a:noFill/>
            <a:miter lim="800000"/>
            <a:headEnd/>
            <a:tailEnd/>
          </a:ln>
        </p:spPr>
        <p:txBody>
          <a:bodyPr lIns="91424" tIns="45712" rIns="91424" bIns="45712"/>
          <a:lstStyle/>
          <a:p>
            <a:pPr eaLnBrk="0" hangingPunct="0">
              <a:spcBef>
                <a:spcPct val="20000"/>
              </a:spcBef>
              <a:buFont typeface="Arial" charset="0"/>
              <a:buChar char="•"/>
            </a:pPr>
            <a:r>
              <a:rPr lang="en-US" sz="2000" dirty="0">
                <a:latin typeface="Calibri" pitchFamily="34" charset="0"/>
              </a:rPr>
              <a:t>  </a:t>
            </a:r>
            <a:r>
              <a:rPr lang="en-US" sz="2000" u="sng" dirty="0">
                <a:latin typeface="Calibri" pitchFamily="34" charset="0"/>
              </a:rPr>
              <a:t>200 million children</a:t>
            </a:r>
            <a:r>
              <a:rPr lang="en-US" sz="2000" dirty="0">
                <a:latin typeface="Calibri" pitchFamily="34" charset="0"/>
              </a:rPr>
              <a:t> are chronically undernourished</a:t>
            </a:r>
          </a:p>
          <a:p>
            <a:pPr eaLnBrk="0" hangingPunct="0">
              <a:spcBef>
                <a:spcPct val="20000"/>
              </a:spcBef>
              <a:buFont typeface="Arial" charset="0"/>
              <a:buChar char="•"/>
            </a:pPr>
            <a:r>
              <a:rPr lang="en-US" sz="2000" dirty="0">
                <a:latin typeface="Calibri" pitchFamily="34" charset="0"/>
              </a:rPr>
              <a:t>  </a:t>
            </a:r>
            <a:r>
              <a:rPr lang="en-US" sz="2000" u="sng" dirty="0">
                <a:latin typeface="Calibri" pitchFamily="34" charset="0"/>
              </a:rPr>
              <a:t>2 billion people</a:t>
            </a:r>
            <a:r>
              <a:rPr lang="en-US" sz="2000" dirty="0">
                <a:latin typeface="Calibri" pitchFamily="34" charset="0"/>
              </a:rPr>
              <a:t> have micronutrient deficiencies</a:t>
            </a:r>
          </a:p>
          <a:p>
            <a:pPr eaLnBrk="0" hangingPunct="0">
              <a:spcBef>
                <a:spcPct val="20000"/>
              </a:spcBef>
              <a:buFont typeface="Arial" charset="0"/>
              <a:buChar char="•"/>
            </a:pPr>
            <a:r>
              <a:rPr lang="en-US" sz="2000" dirty="0">
                <a:latin typeface="Calibri" pitchFamily="34" charset="0"/>
              </a:rPr>
              <a:t>  </a:t>
            </a:r>
            <a:r>
              <a:rPr lang="en-US" sz="2000" u="sng" dirty="0">
                <a:latin typeface="Calibri" pitchFamily="34" charset="0"/>
              </a:rPr>
              <a:t>60% of child deaths</a:t>
            </a:r>
            <a:r>
              <a:rPr lang="en-US" sz="2000" dirty="0">
                <a:latin typeface="Calibri" pitchFamily="34" charset="0"/>
              </a:rPr>
              <a:t> have an underlying cause of poor nutrition</a:t>
            </a:r>
          </a:p>
          <a:p>
            <a:pPr eaLnBrk="0" hangingPunct="0">
              <a:spcBef>
                <a:spcPct val="20000"/>
              </a:spcBef>
              <a:buFont typeface="Arial" charset="0"/>
              <a:buChar char="•"/>
            </a:pPr>
            <a:r>
              <a:rPr lang="en-US" sz="2000" dirty="0">
                <a:latin typeface="Calibri" pitchFamily="34" charset="0"/>
              </a:rPr>
              <a:t>  </a:t>
            </a:r>
            <a:r>
              <a:rPr lang="en-US" sz="2000" u="sng" dirty="0">
                <a:latin typeface="Calibri" pitchFamily="34" charset="0"/>
              </a:rPr>
              <a:t>1.6 billion people</a:t>
            </a:r>
            <a:r>
              <a:rPr lang="en-US" sz="2000" dirty="0">
                <a:latin typeface="Calibri" pitchFamily="34" charset="0"/>
              </a:rPr>
              <a:t> are overweight or obese</a:t>
            </a:r>
          </a:p>
        </p:txBody>
      </p:sp>
      <p:pic>
        <p:nvPicPr>
          <p:cNvPr id="3075" name="Picture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4199" y="1556792"/>
            <a:ext cx="8116233" cy="3289567"/>
          </a:xfrm>
          <a:prstGeom prst="rect">
            <a:avLst/>
          </a:prstGeom>
          <a:noFill/>
          <a:ln w="9525">
            <a:noFill/>
            <a:miter lim="800000"/>
            <a:headEnd/>
            <a:tailEnd/>
          </a:ln>
        </p:spPr>
      </p:pic>
      <p:sp>
        <p:nvSpPr>
          <p:cNvPr id="7" name="Rectangle 2"/>
          <p:cNvSpPr txBox="1">
            <a:spLocks noChangeArrowheads="1"/>
          </p:cNvSpPr>
          <p:nvPr/>
        </p:nvSpPr>
        <p:spPr>
          <a:xfrm>
            <a:off x="-180528" y="332656"/>
            <a:ext cx="8610509" cy="1143240"/>
          </a:xfrm>
          <a:prstGeom prst="rect">
            <a:avLst/>
          </a:prstGeom>
        </p:spPr>
        <p:txBody>
          <a:bodyPr lIns="91424" tIns="45712" rIns="91424" bIns="45712"/>
          <a:lstStyle/>
          <a:p>
            <a:pPr algn="ctr" eaLnBrk="0" hangingPunct="0">
              <a:defRPr/>
            </a:pPr>
            <a:r>
              <a:rPr lang="en-US" sz="4000" b="1" kern="0" dirty="0" smtClean="0">
                <a:solidFill>
                  <a:srgbClr val="0000FF"/>
                </a:solidFill>
                <a:latin typeface="Calibri" charset="0"/>
                <a:cs typeface="Calibri"/>
              </a:rPr>
              <a:t>Food insecurity and malnutrition</a:t>
            </a:r>
            <a:endParaRPr lang="en-US" sz="4000" b="1" kern="0" dirty="0">
              <a:solidFill>
                <a:srgbClr val="0000FF"/>
              </a:solidFill>
              <a:latin typeface="Calibri" charset="0"/>
              <a:cs typeface="Calibri"/>
            </a:endParaRPr>
          </a:p>
        </p:txBody>
      </p:sp>
      <p:sp>
        <p:nvSpPr>
          <p:cNvPr id="3077" name="TextBox 5"/>
          <p:cNvSpPr txBox="1">
            <a:spLocks noChangeArrowheads="1"/>
          </p:cNvSpPr>
          <p:nvPr/>
        </p:nvSpPr>
        <p:spPr bwMode="auto">
          <a:xfrm>
            <a:off x="6858000" y="4495208"/>
            <a:ext cx="1022107" cy="276983"/>
          </a:xfrm>
          <a:prstGeom prst="rect">
            <a:avLst/>
          </a:prstGeom>
          <a:noFill/>
          <a:ln w="9525">
            <a:noFill/>
            <a:miter lim="800000"/>
            <a:headEnd/>
            <a:tailEnd/>
          </a:ln>
        </p:spPr>
        <p:txBody>
          <a:bodyPr wrap="none" lIns="91424" tIns="45712" rIns="91424" bIns="45712">
            <a:spAutoFit/>
          </a:bodyPr>
          <a:lstStyle/>
          <a:p>
            <a:r>
              <a:rPr lang="en-US" sz="1200" dirty="0">
                <a:latin typeface="Calibri" pitchFamily="34" charset="0"/>
              </a:rPr>
              <a:t>UNICEF, 2009</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672" y="125760"/>
            <a:ext cx="5724128" cy="1143000"/>
          </a:xfrm>
        </p:spPr>
        <p:txBody>
          <a:bodyPr/>
          <a:lstStyle/>
          <a:p>
            <a:r>
              <a:rPr lang="en-US" sz="3200" b="1" dirty="0" smtClean="0">
                <a:solidFill>
                  <a:srgbClr val="0000FF"/>
                </a:solidFill>
              </a:rPr>
              <a:t>Balanced &amp; Nutritious Food: </a:t>
            </a:r>
            <a:br>
              <a:rPr lang="en-US" sz="3200" b="1" dirty="0" smtClean="0">
                <a:solidFill>
                  <a:srgbClr val="0000FF"/>
                </a:solidFill>
              </a:rPr>
            </a:br>
            <a:r>
              <a:rPr lang="en-US" sz="3200" b="1" dirty="0" smtClean="0">
                <a:solidFill>
                  <a:srgbClr val="0000FF"/>
                </a:solidFill>
              </a:rPr>
              <a:t>A global imperative</a:t>
            </a:r>
            <a:endParaRPr lang="en-US" sz="3200" b="1" dirty="0">
              <a:solidFill>
                <a:srgbClr val="0000FF"/>
              </a:solidFill>
            </a:endParaRPr>
          </a:p>
        </p:txBody>
      </p:sp>
      <p:sp>
        <p:nvSpPr>
          <p:cNvPr id="3" name="Content Placeholder 2"/>
          <p:cNvSpPr>
            <a:spLocks noGrp="1"/>
          </p:cNvSpPr>
          <p:nvPr>
            <p:ph idx="1"/>
          </p:nvPr>
        </p:nvSpPr>
        <p:spPr>
          <a:xfrm>
            <a:off x="467544" y="1988840"/>
            <a:ext cx="8229600" cy="3946759"/>
          </a:xfrm>
        </p:spPr>
        <p:txBody>
          <a:bodyPr/>
          <a:lstStyle/>
          <a:p>
            <a:pPr algn="just">
              <a:buNone/>
            </a:pPr>
            <a:r>
              <a:rPr lang="en-US" sz="2400" b="1" dirty="0" smtClean="0">
                <a:solidFill>
                  <a:srgbClr val="0000FF"/>
                </a:solidFill>
              </a:rPr>
              <a:t>“</a:t>
            </a:r>
            <a:r>
              <a:rPr lang="en-US" sz="2400" b="1" i="1" dirty="0" smtClean="0">
                <a:solidFill>
                  <a:srgbClr val="0000FF"/>
                </a:solidFill>
              </a:rPr>
              <a:t>The right to food means not only access to an adequate quantity of food, but also the ability to have a </a:t>
            </a:r>
            <a:r>
              <a:rPr lang="en-US" sz="2400" b="1" i="1" dirty="0" smtClean="0">
                <a:solidFill>
                  <a:srgbClr val="FF0000"/>
                </a:solidFill>
              </a:rPr>
              <a:t>balanced and nutritious diet </a:t>
            </a:r>
            <a:r>
              <a:rPr lang="en-US" sz="2400" b="1" i="1" dirty="0" smtClean="0">
                <a:solidFill>
                  <a:srgbClr val="0000FF"/>
                </a:solidFill>
              </a:rPr>
              <a:t>[..] and one of the five priority actions is “supporting </a:t>
            </a:r>
            <a:r>
              <a:rPr lang="en-US" sz="2400" b="1" i="1" dirty="0" smtClean="0">
                <a:solidFill>
                  <a:srgbClr val="FF0000"/>
                </a:solidFill>
              </a:rPr>
              <a:t>local food production</a:t>
            </a:r>
            <a:r>
              <a:rPr lang="en-US" sz="2400" b="1" i="1" dirty="0" smtClean="0">
                <a:solidFill>
                  <a:srgbClr val="0000FF"/>
                </a:solidFill>
              </a:rPr>
              <a:t> so that consumers have access to healthy, fresh and nutritious foods</a:t>
            </a:r>
            <a:r>
              <a:rPr lang="en-US" sz="2400" b="1" dirty="0" smtClean="0">
                <a:solidFill>
                  <a:srgbClr val="0000FF"/>
                </a:solidFill>
              </a:rPr>
              <a:t>” </a:t>
            </a:r>
          </a:p>
          <a:p>
            <a:pPr>
              <a:buNone/>
            </a:pPr>
            <a:endParaRPr lang="en-US" sz="2400" dirty="0" smtClean="0"/>
          </a:p>
          <a:p>
            <a:pPr>
              <a:buNone/>
            </a:pPr>
            <a:r>
              <a:rPr lang="en-US" sz="2400" dirty="0" smtClean="0"/>
              <a:t>Oliver De </a:t>
            </a:r>
            <a:r>
              <a:rPr lang="en-US" sz="2400" dirty="0" err="1" smtClean="0"/>
              <a:t>Schutter</a:t>
            </a:r>
            <a:r>
              <a:rPr lang="en-US" sz="2400" dirty="0" smtClean="0"/>
              <a:t>, UN Special </a:t>
            </a:r>
            <a:r>
              <a:rPr lang="en-US" sz="2400" dirty="0" err="1" smtClean="0"/>
              <a:t>Rapporteur</a:t>
            </a:r>
            <a:r>
              <a:rPr lang="en-US" sz="2400" dirty="0" smtClean="0"/>
              <a:t> on the Right to Food in his report to the UN Human Rights Council, on March 2012.</a:t>
            </a:r>
            <a:endParaRPr lang="en-US" sz="2400"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540568" y="332656"/>
            <a:ext cx="9144000" cy="796237"/>
          </a:xfrm>
        </p:spPr>
        <p:txBody>
          <a:bodyPr/>
          <a:lstStyle/>
          <a:p>
            <a:r>
              <a:rPr lang="en-US" sz="4000" b="1" dirty="0" smtClean="0">
                <a:latin typeface="Calibri" charset="0"/>
                <a:ea typeface="+mn-ea"/>
                <a:cs typeface="Calibri"/>
              </a:rPr>
              <a:t>The shrinking of our food basket</a:t>
            </a:r>
          </a:p>
        </p:txBody>
      </p:sp>
      <p:pic>
        <p:nvPicPr>
          <p:cNvPr id="8" name="Pictur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496" y="1555576"/>
            <a:ext cx="5105400" cy="5257800"/>
          </a:xfrm>
          <a:prstGeom prst="rect">
            <a:avLst/>
          </a:prstGeom>
          <a:noFill/>
          <a:ln w="9525">
            <a:noFill/>
            <a:miter lim="800000"/>
            <a:headEnd/>
            <a:tailEnd/>
          </a:ln>
        </p:spPr>
      </p:pic>
      <p:graphicFrame>
        <p:nvGraphicFramePr>
          <p:cNvPr id="9" name="Table 8"/>
          <p:cNvGraphicFramePr>
            <a:graphicFrameLocks noGrp="1"/>
          </p:cNvGraphicFramePr>
          <p:nvPr/>
        </p:nvGraphicFramePr>
        <p:xfrm>
          <a:off x="1445196" y="2693288"/>
          <a:ext cx="1752600" cy="3627119"/>
        </p:xfrm>
        <a:graphic>
          <a:graphicData uri="http://schemas.openxmlformats.org/drawingml/2006/table">
            <a:tbl>
              <a:tblPr firstRow="1" bandRow="1">
                <a:tableStyleId>{5C22544A-7EE6-4342-B048-85BDC9FD1C3A}</a:tableStyleId>
              </a:tblPr>
              <a:tblGrid>
                <a:gridCol w="1752600"/>
              </a:tblGrid>
              <a:tr h="44237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kern="1200" dirty="0" smtClean="0">
                          <a:solidFill>
                            <a:srgbClr val="FF0000"/>
                          </a:solidFill>
                          <a:latin typeface="+mn-lt"/>
                          <a:ea typeface="+mn-ea"/>
                          <a:cs typeface="+mn-cs"/>
                        </a:rPr>
                        <a:t>300,000 </a:t>
                      </a:r>
                    </a:p>
                  </a:txBody>
                  <a:tcPr>
                    <a:noFill/>
                  </a:tcPr>
                </a:tc>
              </a:tr>
              <a:tr h="446970">
                <a:tc>
                  <a:txBody>
                    <a:bodyPr/>
                    <a:lstStyle/>
                    <a:p>
                      <a:pPr algn="ctr"/>
                      <a:r>
                        <a:rPr lang="en-US" sz="2800" b="1" kern="1200" dirty="0" smtClean="0">
                          <a:solidFill>
                            <a:srgbClr val="FF0000"/>
                          </a:solidFill>
                          <a:latin typeface="+mn-lt"/>
                          <a:ea typeface="+mn-ea"/>
                          <a:cs typeface="+mn-cs"/>
                        </a:rPr>
                        <a:t>100,000</a:t>
                      </a:r>
                    </a:p>
                  </a:txBody>
                  <a:tcPr>
                    <a:noFill/>
                  </a:tcPr>
                </a:tc>
              </a:tr>
              <a:tr h="446970">
                <a:tc>
                  <a:txBody>
                    <a:bodyPr/>
                    <a:lstStyle/>
                    <a:p>
                      <a:pPr algn="ctr"/>
                      <a:r>
                        <a:rPr lang="en-US" sz="2800" b="1" kern="1200" dirty="0" smtClean="0">
                          <a:solidFill>
                            <a:srgbClr val="FF0000"/>
                          </a:solidFill>
                          <a:latin typeface="+mn-lt"/>
                          <a:ea typeface="+mn-ea"/>
                          <a:cs typeface="+mn-cs"/>
                        </a:rPr>
                        <a:t>30,000</a:t>
                      </a:r>
                    </a:p>
                  </a:txBody>
                  <a:tcPr>
                    <a:noFill/>
                  </a:tcPr>
                </a:tc>
              </a:tr>
              <a:tr h="446970">
                <a:tc>
                  <a:txBody>
                    <a:bodyPr/>
                    <a:lstStyle/>
                    <a:p>
                      <a:pPr algn="ctr"/>
                      <a:r>
                        <a:rPr lang="en-US" sz="2800" b="1" kern="1200" dirty="0" smtClean="0">
                          <a:solidFill>
                            <a:srgbClr val="FF0000"/>
                          </a:solidFill>
                          <a:latin typeface="+mn-lt"/>
                          <a:ea typeface="+mn-ea"/>
                          <a:cs typeface="+mn-cs"/>
                        </a:rPr>
                        <a:t>7,000</a:t>
                      </a:r>
                    </a:p>
                  </a:txBody>
                  <a:tcPr>
                    <a:noFill/>
                  </a:tcPr>
                </a:tc>
              </a:tr>
              <a:tr h="446970">
                <a:tc>
                  <a:txBody>
                    <a:bodyPr/>
                    <a:lstStyle/>
                    <a:p>
                      <a:pPr algn="ctr"/>
                      <a:r>
                        <a:rPr lang="en-US" sz="2800" b="1" kern="1200" dirty="0" smtClean="0">
                          <a:solidFill>
                            <a:srgbClr val="FF0000"/>
                          </a:solidFill>
                          <a:latin typeface="+mn-lt"/>
                          <a:ea typeface="+mn-ea"/>
                          <a:cs typeface="+mn-cs"/>
                        </a:rPr>
                        <a:t>120</a:t>
                      </a:r>
                    </a:p>
                  </a:txBody>
                  <a:tcPr>
                    <a:noFill/>
                  </a:tcPr>
                </a:tc>
              </a:tr>
              <a:tr h="446970">
                <a:tc>
                  <a:txBody>
                    <a:bodyPr/>
                    <a:lstStyle/>
                    <a:p>
                      <a:pPr algn="ctr"/>
                      <a:r>
                        <a:rPr lang="en-US" sz="2800" b="1" dirty="0" smtClean="0">
                          <a:solidFill>
                            <a:srgbClr val="FF0000"/>
                          </a:solidFill>
                        </a:rPr>
                        <a:t>30</a:t>
                      </a:r>
                      <a:endParaRPr lang="en-US" sz="2800" b="1" dirty="0">
                        <a:solidFill>
                          <a:srgbClr val="FF0000"/>
                        </a:solidFill>
                      </a:endParaRPr>
                    </a:p>
                  </a:txBody>
                  <a:tcPr>
                    <a:noFill/>
                  </a:tcPr>
                </a:tc>
              </a:tr>
              <a:tr h="446970">
                <a:tc>
                  <a:txBody>
                    <a:bodyPr/>
                    <a:lstStyle/>
                    <a:p>
                      <a:pPr algn="ctr"/>
                      <a:r>
                        <a:rPr lang="en-US" sz="2800" b="1" dirty="0" smtClean="0">
                          <a:solidFill>
                            <a:srgbClr val="FF0000"/>
                          </a:solidFill>
                        </a:rPr>
                        <a:t>3</a:t>
                      </a:r>
                      <a:endParaRPr lang="en-US" sz="2800" b="1" dirty="0">
                        <a:solidFill>
                          <a:srgbClr val="FF0000"/>
                        </a:solidFill>
                      </a:endParaRPr>
                    </a:p>
                  </a:txBody>
                  <a:tcPr>
                    <a:noFill/>
                  </a:tcPr>
                </a:tc>
              </a:tr>
            </a:tbl>
          </a:graphicData>
        </a:graphic>
      </p:graphicFrame>
      <p:graphicFrame>
        <p:nvGraphicFramePr>
          <p:cNvPr id="10" name="Table 9"/>
          <p:cNvGraphicFramePr>
            <a:graphicFrameLocks noGrp="1"/>
          </p:cNvGraphicFramePr>
          <p:nvPr/>
        </p:nvGraphicFramePr>
        <p:xfrm>
          <a:off x="3064446" y="2661014"/>
          <a:ext cx="5882952" cy="3659393"/>
        </p:xfrm>
        <a:graphic>
          <a:graphicData uri="http://schemas.openxmlformats.org/drawingml/2006/table">
            <a:tbl>
              <a:tblPr firstRow="1" bandRow="1">
                <a:tableStyleId>{5C22544A-7EE6-4342-B048-85BDC9FD1C3A}</a:tableStyleId>
              </a:tblPr>
              <a:tblGrid>
                <a:gridCol w="5882952"/>
              </a:tblGrid>
              <a:tr h="516367">
                <a:tc>
                  <a:txBody>
                    <a:bodyPr/>
                    <a:lstStyle/>
                    <a:p>
                      <a:pPr>
                        <a:buFont typeface="Wingdings" pitchFamily="2" charset="2"/>
                        <a:buChar char="Ø"/>
                      </a:pPr>
                      <a:r>
                        <a:rPr lang="en-US" sz="2800" b="0" dirty="0" smtClean="0">
                          <a:solidFill>
                            <a:schemeClr val="tx1"/>
                          </a:solidFill>
                        </a:rPr>
                        <a:t>Known plant species </a:t>
                      </a:r>
                      <a:endParaRPr lang="en-US" sz="2800" b="0" dirty="0">
                        <a:solidFill>
                          <a:schemeClr val="tx1"/>
                        </a:solidFill>
                      </a:endParaRPr>
                    </a:p>
                  </a:txBody>
                  <a:tcPr>
                    <a:solidFill>
                      <a:schemeClr val="bg1"/>
                    </a:solidFill>
                  </a:tcPr>
                </a:tc>
              </a:tr>
              <a:tr h="523539">
                <a:tc>
                  <a:txBody>
                    <a:bodyPr/>
                    <a:lstStyle/>
                    <a:p>
                      <a:pPr>
                        <a:buFont typeface="Wingdings" pitchFamily="2" charset="2"/>
                        <a:buChar char="Ø"/>
                      </a:pPr>
                      <a:r>
                        <a:rPr lang="en-US" sz="2800" b="0" dirty="0" smtClean="0"/>
                        <a:t>Used by humankind</a:t>
                      </a:r>
                      <a:endParaRPr lang="en-US" sz="2800" b="0" dirty="0"/>
                    </a:p>
                  </a:txBody>
                  <a:tcPr>
                    <a:solidFill>
                      <a:schemeClr val="bg1"/>
                    </a:solidFill>
                  </a:tcPr>
                </a:tc>
              </a:tr>
              <a:tr h="523539">
                <a:tc>
                  <a:txBody>
                    <a:bodyPr/>
                    <a:lstStyle/>
                    <a:p>
                      <a:pPr>
                        <a:buFont typeface="Wingdings" pitchFamily="2" charset="2"/>
                        <a:buChar char="Ø"/>
                      </a:pPr>
                      <a:r>
                        <a:rPr lang="en-US" sz="2800" b="0" dirty="0" smtClean="0"/>
                        <a:t>Edible</a:t>
                      </a:r>
                      <a:endParaRPr lang="en-US" sz="2800" b="0" dirty="0"/>
                    </a:p>
                  </a:txBody>
                  <a:tcPr>
                    <a:solidFill>
                      <a:schemeClr val="bg1"/>
                    </a:solidFill>
                  </a:tcPr>
                </a:tc>
              </a:tr>
              <a:tr h="523539">
                <a:tc>
                  <a:txBody>
                    <a:bodyPr/>
                    <a:lstStyle/>
                    <a:p>
                      <a:pPr>
                        <a:buFont typeface="Wingdings" pitchFamily="2" charset="2"/>
                        <a:buChar char="Ø"/>
                      </a:pPr>
                      <a:r>
                        <a:rPr lang="en-US" sz="2800" b="0" dirty="0" smtClean="0"/>
                        <a:t>Used as food at local level</a:t>
                      </a:r>
                      <a:endParaRPr lang="en-US" sz="2800" b="0" dirty="0"/>
                    </a:p>
                  </a:txBody>
                  <a:tcPr>
                    <a:solidFill>
                      <a:schemeClr val="bg1"/>
                    </a:solidFill>
                  </a:tcPr>
                </a:tc>
              </a:tr>
              <a:tr h="523539">
                <a:tc>
                  <a:txBody>
                    <a:bodyPr/>
                    <a:lstStyle/>
                    <a:p>
                      <a:pPr>
                        <a:buFont typeface="Wingdings" pitchFamily="2" charset="2"/>
                        <a:buChar char="Ø"/>
                      </a:pPr>
                      <a:r>
                        <a:rPr lang="en-US" sz="2800" b="0" dirty="0" smtClean="0"/>
                        <a:t>Important at national scale</a:t>
                      </a:r>
                      <a:endParaRPr lang="en-US" sz="2800" b="0" dirty="0"/>
                    </a:p>
                  </a:txBody>
                  <a:tcPr>
                    <a:solidFill>
                      <a:schemeClr val="bg1"/>
                    </a:solidFill>
                  </a:tcPr>
                </a:tc>
              </a:tr>
              <a:tr h="523539">
                <a:tc>
                  <a:txBody>
                    <a:bodyPr/>
                    <a:lstStyle/>
                    <a:p>
                      <a:pPr>
                        <a:buFont typeface="Wingdings" pitchFamily="2" charset="2"/>
                        <a:buChar char="Ø"/>
                      </a:pPr>
                      <a:r>
                        <a:rPr lang="en-US" sz="2800" b="0" dirty="0" smtClean="0"/>
                        <a:t>Provide 90% of plant calories</a:t>
                      </a:r>
                      <a:endParaRPr lang="en-US" sz="2800" b="0" dirty="0"/>
                    </a:p>
                  </a:txBody>
                  <a:tcPr>
                    <a:solidFill>
                      <a:schemeClr val="bg1"/>
                    </a:solidFill>
                  </a:tcPr>
                </a:tc>
              </a:tr>
              <a:tr h="523539">
                <a:tc>
                  <a:txBody>
                    <a:bodyPr/>
                    <a:lstStyle/>
                    <a:p>
                      <a:pPr>
                        <a:buFont typeface="Wingdings" pitchFamily="2" charset="2"/>
                        <a:buChar char="Ø"/>
                      </a:pPr>
                      <a:r>
                        <a:rPr lang="en-US" sz="2800" b="0" dirty="0" smtClean="0"/>
                        <a:t>Provide 60% </a:t>
                      </a:r>
                      <a:r>
                        <a:rPr lang="en-US" sz="2400" b="0" dirty="0" smtClean="0"/>
                        <a:t>(rice, wheat, maize)</a:t>
                      </a:r>
                      <a:endParaRPr lang="en-US" sz="2400" b="0" dirty="0"/>
                    </a:p>
                  </a:txBody>
                  <a:tcPr>
                    <a:solidFill>
                      <a:schemeClr val="bg1"/>
                    </a:solid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ChangeArrowheads="1"/>
          </p:cNvSpPr>
          <p:nvPr/>
        </p:nvSpPr>
        <p:spPr bwMode="auto">
          <a:xfrm>
            <a:off x="0" y="27384"/>
            <a:ext cx="9144000" cy="6858000"/>
          </a:xfrm>
          <a:prstGeom prst="rect">
            <a:avLst/>
          </a:prstGeom>
          <a:solidFill>
            <a:srgbClr val="FF6600"/>
          </a:solidFill>
          <a:ln w="9525" algn="ctr">
            <a:noFill/>
            <a:miter lim="800000"/>
            <a:headEnd/>
            <a:tailEnd/>
          </a:ln>
        </p:spPr>
        <p:txBody>
          <a:bodyPr wrap="none" anchor="ctr"/>
          <a:lstStyle/>
          <a:p>
            <a:pPr eaLnBrk="0" hangingPunct="0"/>
            <a:endParaRPr lang="en-US"/>
          </a:p>
        </p:txBody>
      </p:sp>
      <p:sp>
        <p:nvSpPr>
          <p:cNvPr id="29699" name="Rectangle 3"/>
          <p:cNvSpPr>
            <a:spLocks noChangeArrowheads="1"/>
          </p:cNvSpPr>
          <p:nvPr/>
        </p:nvSpPr>
        <p:spPr bwMode="auto">
          <a:xfrm>
            <a:off x="0" y="1962150"/>
            <a:ext cx="9144000" cy="0"/>
          </a:xfrm>
          <a:prstGeom prst="rect">
            <a:avLst/>
          </a:prstGeom>
          <a:noFill/>
          <a:ln w="9525">
            <a:noFill/>
            <a:miter lim="800000"/>
            <a:headEnd/>
            <a:tailEnd/>
          </a:ln>
        </p:spPr>
        <p:txBody>
          <a:bodyPr wrap="none" anchor="ctr">
            <a:spAutoFit/>
          </a:bodyPr>
          <a:lstStyle/>
          <a:p>
            <a:pPr eaLnBrk="0" hangingPunct="0"/>
            <a:endParaRPr lang="en-US"/>
          </a:p>
        </p:txBody>
      </p:sp>
      <p:sp>
        <p:nvSpPr>
          <p:cNvPr id="29700" name="Rectangle 4"/>
          <p:cNvSpPr>
            <a:spLocks noChangeArrowheads="1"/>
          </p:cNvSpPr>
          <p:nvPr/>
        </p:nvSpPr>
        <p:spPr bwMode="auto">
          <a:xfrm>
            <a:off x="0" y="1962150"/>
            <a:ext cx="9144000" cy="0"/>
          </a:xfrm>
          <a:prstGeom prst="rect">
            <a:avLst/>
          </a:prstGeom>
          <a:noFill/>
          <a:ln w="9525">
            <a:noFill/>
            <a:miter lim="800000"/>
            <a:headEnd/>
            <a:tailEnd/>
          </a:ln>
        </p:spPr>
        <p:txBody>
          <a:bodyPr wrap="none" anchor="ctr">
            <a:spAutoFit/>
          </a:bodyPr>
          <a:lstStyle/>
          <a:p>
            <a:pPr eaLnBrk="0" hangingPunct="0"/>
            <a:endParaRPr lang="en-US"/>
          </a:p>
        </p:txBody>
      </p:sp>
      <p:pic>
        <p:nvPicPr>
          <p:cNvPr id="29701"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800" y="260648"/>
            <a:ext cx="8458200" cy="5075237"/>
          </a:xfrm>
          <a:prstGeom prst="rect">
            <a:avLst/>
          </a:prstGeom>
          <a:noFill/>
          <a:ln w="9525">
            <a:noFill/>
            <a:miter lim="800000"/>
            <a:headEnd/>
            <a:tailEnd/>
          </a:ln>
        </p:spPr>
      </p:pic>
      <p:sp>
        <p:nvSpPr>
          <p:cNvPr id="29702" name="Rectangle 6"/>
          <p:cNvSpPr>
            <a:spLocks noChangeArrowheads="1"/>
          </p:cNvSpPr>
          <p:nvPr/>
        </p:nvSpPr>
        <p:spPr bwMode="auto">
          <a:xfrm>
            <a:off x="304800" y="5827713"/>
            <a:ext cx="8458200" cy="457200"/>
          </a:xfrm>
          <a:prstGeom prst="rect">
            <a:avLst/>
          </a:prstGeom>
          <a:solidFill>
            <a:schemeClr val="bg1"/>
          </a:solidFill>
          <a:ln w="9525">
            <a:noFill/>
            <a:miter lim="800000"/>
            <a:headEnd/>
            <a:tailEnd/>
          </a:ln>
        </p:spPr>
        <p:txBody>
          <a:bodyPr anchor="ctr">
            <a:spAutoFit/>
          </a:bodyPr>
          <a:lstStyle/>
          <a:p>
            <a:pPr eaLnBrk="0" hangingPunct="0"/>
            <a:r>
              <a:rPr lang="en-GB" sz="1200"/>
              <a:t>Ranking of the 137 most important crops.  The 20 most important crops are cultivated on 82% of the global agricultural area, while the other 117 crops combined contribute to only 18%. Values are for the year 2007 (source: FAOSTAT 2008)</a:t>
            </a:r>
          </a:p>
        </p:txBody>
      </p:sp>
      <p:sp>
        <p:nvSpPr>
          <p:cNvPr id="29703" name="Text Box 9"/>
          <p:cNvSpPr txBox="1">
            <a:spLocks noChangeArrowheads="1"/>
          </p:cNvSpPr>
          <p:nvPr/>
        </p:nvSpPr>
        <p:spPr bwMode="auto">
          <a:xfrm>
            <a:off x="3124200" y="1219200"/>
            <a:ext cx="3048000" cy="1200150"/>
          </a:xfrm>
          <a:prstGeom prst="rect">
            <a:avLst/>
          </a:prstGeom>
          <a:solidFill>
            <a:srgbClr val="FFCC00"/>
          </a:solidFill>
          <a:ln w="9525" algn="ctr">
            <a:noFill/>
            <a:miter lim="800000"/>
            <a:headEnd/>
            <a:tailEnd/>
          </a:ln>
        </p:spPr>
        <p:txBody>
          <a:bodyPr>
            <a:spAutoFit/>
          </a:bodyPr>
          <a:lstStyle/>
          <a:p>
            <a:pPr eaLnBrk="0" hangingPunct="0">
              <a:spcBef>
                <a:spcPct val="50000"/>
              </a:spcBef>
            </a:pPr>
            <a:r>
              <a:rPr lang="en-US" sz="1800" b="1"/>
              <a:t>20 major crops cultivated over 82 % of global agricultural area and other 117 only on 18%  </a:t>
            </a:r>
          </a:p>
        </p:txBody>
      </p:sp>
      <p:sp>
        <p:nvSpPr>
          <p:cNvPr id="29704" name="Line 10"/>
          <p:cNvSpPr>
            <a:spLocks noChangeShapeType="1"/>
          </p:cNvSpPr>
          <p:nvPr/>
        </p:nvSpPr>
        <p:spPr bwMode="auto">
          <a:xfrm flipH="1" flipV="1">
            <a:off x="2971800" y="1219200"/>
            <a:ext cx="0" cy="914400"/>
          </a:xfrm>
          <a:prstGeom prst="line">
            <a:avLst/>
          </a:prstGeom>
          <a:noFill/>
          <a:ln w="57150">
            <a:solidFill>
              <a:srgbClr val="FF0000"/>
            </a:solidFill>
            <a:round/>
            <a:headEnd/>
            <a:tailEnd type="triangle" w="med" len="med"/>
          </a:ln>
        </p:spPr>
        <p:txBody>
          <a:bodyPr/>
          <a:lstStyle/>
          <a:p>
            <a:endParaRPr lang="en-US"/>
          </a:p>
        </p:txBody>
      </p:sp>
      <p:sp>
        <p:nvSpPr>
          <p:cNvPr id="29705" name="Text Box 11"/>
          <p:cNvSpPr txBox="1">
            <a:spLocks noChangeArrowheads="1"/>
          </p:cNvSpPr>
          <p:nvPr/>
        </p:nvSpPr>
        <p:spPr bwMode="auto">
          <a:xfrm>
            <a:off x="4427984" y="3501008"/>
            <a:ext cx="2133600" cy="584775"/>
          </a:xfrm>
          <a:prstGeom prst="rect">
            <a:avLst/>
          </a:prstGeom>
          <a:solidFill>
            <a:srgbClr val="FFCC00"/>
          </a:solidFill>
          <a:ln w="9525" algn="ctr">
            <a:noFill/>
            <a:miter lim="800000"/>
            <a:headEnd/>
            <a:tailEnd/>
          </a:ln>
        </p:spPr>
        <p:txBody>
          <a:bodyPr>
            <a:spAutoFit/>
          </a:bodyPr>
          <a:lstStyle/>
          <a:p>
            <a:pPr algn="ctr" eaLnBrk="0" hangingPunct="0">
              <a:spcBef>
                <a:spcPct val="50000"/>
              </a:spcBef>
            </a:pPr>
            <a:r>
              <a:rPr lang="en-US" sz="1600" b="1" dirty="0"/>
              <a:t>The long tail of minor crops</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ngm.nationalgeographic.com/2011/07/food-ark/img/food-variety-tree-754.gi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63888" y="1628800"/>
            <a:ext cx="5036507" cy="5045168"/>
          </a:xfrm>
          <a:prstGeom prst="rect">
            <a:avLst/>
          </a:prstGeom>
          <a:noFill/>
          <a:ln w="9525">
            <a:noFill/>
            <a:miter lim="800000"/>
            <a:headEnd/>
            <a:tailEnd/>
          </a:ln>
        </p:spPr>
      </p:pic>
      <p:sp>
        <p:nvSpPr>
          <p:cNvPr id="4" name="Rectangle 2"/>
          <p:cNvSpPr txBox="1">
            <a:spLocks noChangeArrowheads="1"/>
          </p:cNvSpPr>
          <p:nvPr/>
        </p:nvSpPr>
        <p:spPr>
          <a:xfrm>
            <a:off x="-108520" y="332656"/>
            <a:ext cx="8610509" cy="1143240"/>
          </a:xfrm>
          <a:prstGeom prst="rect">
            <a:avLst/>
          </a:prstGeom>
        </p:spPr>
        <p:txBody>
          <a:bodyPr lIns="91424" tIns="45712" rIns="91424" bIns="45712"/>
          <a:lstStyle/>
          <a:p>
            <a:pPr algn="ctr" eaLnBrk="0" hangingPunct="0">
              <a:defRPr/>
            </a:pPr>
            <a:r>
              <a:rPr lang="en-US" sz="3600" b="1" kern="0" dirty="0" smtClean="0">
                <a:solidFill>
                  <a:srgbClr val="0000FF"/>
                </a:solidFill>
                <a:latin typeface="Calibri" charset="0"/>
                <a:cs typeface="Calibri"/>
              </a:rPr>
              <a:t>…and its impact on </a:t>
            </a:r>
            <a:r>
              <a:rPr lang="en-US" sz="3600" b="1" kern="0" dirty="0" err="1" smtClean="0">
                <a:solidFill>
                  <a:srgbClr val="0000FF"/>
                </a:solidFill>
                <a:latin typeface="Calibri" charset="0"/>
                <a:cs typeface="Calibri"/>
              </a:rPr>
              <a:t>agrobiodiversity</a:t>
            </a:r>
            <a:endParaRPr lang="en-US" sz="3600" b="1" kern="0" dirty="0">
              <a:solidFill>
                <a:srgbClr val="0000FF"/>
              </a:solidFill>
              <a:latin typeface="Calibri" charset="0"/>
              <a:cs typeface="Calibri"/>
            </a:endParaRPr>
          </a:p>
        </p:txBody>
      </p:sp>
      <p:sp>
        <p:nvSpPr>
          <p:cNvPr id="7" name="TextBox 6"/>
          <p:cNvSpPr txBox="1"/>
          <p:nvPr/>
        </p:nvSpPr>
        <p:spPr>
          <a:xfrm>
            <a:off x="251520" y="2060848"/>
            <a:ext cx="2952328" cy="4031873"/>
          </a:xfrm>
          <a:prstGeom prst="rect">
            <a:avLst/>
          </a:prstGeom>
          <a:solidFill>
            <a:schemeClr val="bg1"/>
          </a:solidFill>
        </p:spPr>
        <p:txBody>
          <a:bodyPr wrap="square" rtlCol="0">
            <a:spAutoFit/>
          </a:bodyPr>
          <a:lstStyle/>
          <a:p>
            <a:r>
              <a:rPr lang="en-US" sz="1600" b="1" dirty="0" smtClean="0"/>
              <a:t>National Geographic 2011</a:t>
            </a:r>
          </a:p>
          <a:p>
            <a:r>
              <a:rPr lang="en-US" sz="1600" dirty="0" smtClean="0"/>
              <a:t>Study conducted in 1983 by the Rural Advancement Foundation International gave a clue to the scope of the problem. It compared USDA listings of seed varieties sold by commercial U.S. seed houses in </a:t>
            </a:r>
            <a:r>
              <a:rPr lang="en-US" sz="1600" b="1" dirty="0" smtClean="0">
                <a:solidFill>
                  <a:srgbClr val="FF0000"/>
                </a:solidFill>
              </a:rPr>
              <a:t>1903 </a:t>
            </a:r>
            <a:r>
              <a:rPr lang="en-US" sz="1600" dirty="0" smtClean="0"/>
              <a:t>with those in the U.S. National Seed Storage Laboratory in </a:t>
            </a:r>
            <a:r>
              <a:rPr lang="en-US" sz="1600" b="1" dirty="0" smtClean="0">
                <a:solidFill>
                  <a:srgbClr val="FF0000"/>
                </a:solidFill>
              </a:rPr>
              <a:t>1983. The survey, which included 66 crops, found that about 93 percent of the varieties had gone extinct.</a:t>
            </a:r>
            <a:r>
              <a:rPr lang="en-US" sz="1600" dirty="0" smtClean="0"/>
              <a:t>.</a:t>
            </a:r>
          </a:p>
          <a:p>
            <a:endParaRPr lang="en-US" sz="1600"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0" y="188640"/>
            <a:ext cx="9144000" cy="796237"/>
          </a:xfrm>
        </p:spPr>
        <p:txBody>
          <a:bodyPr/>
          <a:lstStyle/>
          <a:p>
            <a:r>
              <a:rPr lang="en-US" sz="3900" b="1" dirty="0" smtClean="0">
                <a:solidFill>
                  <a:srgbClr val="0000FF"/>
                </a:solidFill>
                <a:latin typeface="Calibri" pitchFamily="34" charset="0"/>
                <a:ea typeface="Calibri" pitchFamily="34" charset="0"/>
                <a:cs typeface="Calibri" pitchFamily="34" charset="0"/>
              </a:rPr>
              <a:t>More examples</a:t>
            </a:r>
          </a:p>
        </p:txBody>
      </p:sp>
      <p:sp>
        <p:nvSpPr>
          <p:cNvPr id="12" name="Content Placeholder 2"/>
          <p:cNvSpPr>
            <a:spLocks noGrp="1"/>
          </p:cNvSpPr>
          <p:nvPr>
            <p:ph idx="1"/>
          </p:nvPr>
        </p:nvSpPr>
        <p:spPr>
          <a:xfrm>
            <a:off x="323528" y="1988840"/>
            <a:ext cx="8581930" cy="4225781"/>
          </a:xfrm>
        </p:spPr>
        <p:txBody>
          <a:bodyPr>
            <a:normAutofit fontScale="92500" lnSpcReduction="10000"/>
          </a:bodyPr>
          <a:lstStyle/>
          <a:p>
            <a:pPr eaLnBrk="1" hangingPunct="1">
              <a:lnSpc>
                <a:spcPct val="90000"/>
              </a:lnSpc>
            </a:pPr>
            <a:r>
              <a:rPr lang="en-US" sz="2200" dirty="0" smtClean="0">
                <a:latin typeface="Calibri" pitchFamily="34" charset="0"/>
              </a:rPr>
              <a:t>In the United States an estimated </a:t>
            </a:r>
            <a:r>
              <a:rPr lang="en-US" sz="2200" b="1" dirty="0" smtClean="0">
                <a:latin typeface="Calibri" pitchFamily="34" charset="0"/>
              </a:rPr>
              <a:t>90 percent of historic fruit and vegetable varieties have vanished</a:t>
            </a:r>
            <a:r>
              <a:rPr lang="en-US" sz="2200" dirty="0" smtClean="0">
                <a:latin typeface="Calibri" pitchFamily="34" charset="0"/>
              </a:rPr>
              <a:t>. </a:t>
            </a:r>
          </a:p>
          <a:p>
            <a:pPr eaLnBrk="1" hangingPunct="1">
              <a:lnSpc>
                <a:spcPct val="90000"/>
              </a:lnSpc>
              <a:buFontTx/>
              <a:buNone/>
            </a:pPr>
            <a:endParaRPr lang="en-US" sz="2200" dirty="0" smtClean="0">
              <a:latin typeface="Calibri" pitchFamily="34" charset="0"/>
            </a:endParaRPr>
          </a:p>
          <a:p>
            <a:pPr eaLnBrk="1" hangingPunct="1">
              <a:lnSpc>
                <a:spcPct val="90000"/>
              </a:lnSpc>
            </a:pPr>
            <a:r>
              <a:rPr lang="en-US" sz="2200" dirty="0" smtClean="0">
                <a:latin typeface="Calibri" pitchFamily="34" charset="0"/>
              </a:rPr>
              <a:t>In the Philippines thousands of varieties of rice once thrived; now </a:t>
            </a:r>
            <a:r>
              <a:rPr lang="en-US" sz="2200" b="1" dirty="0" smtClean="0">
                <a:latin typeface="Calibri" pitchFamily="34" charset="0"/>
              </a:rPr>
              <a:t>only up to a hundred are grown there</a:t>
            </a:r>
            <a:r>
              <a:rPr lang="en-US" sz="2200" dirty="0" smtClean="0">
                <a:latin typeface="Calibri" pitchFamily="34" charset="0"/>
              </a:rPr>
              <a:t>. </a:t>
            </a:r>
          </a:p>
          <a:p>
            <a:pPr eaLnBrk="1" hangingPunct="1">
              <a:lnSpc>
                <a:spcPct val="90000"/>
              </a:lnSpc>
              <a:buFontTx/>
              <a:buNone/>
            </a:pPr>
            <a:endParaRPr lang="en-US" sz="2200" dirty="0" smtClean="0">
              <a:latin typeface="Calibri" pitchFamily="34" charset="0"/>
            </a:endParaRPr>
          </a:p>
          <a:p>
            <a:pPr eaLnBrk="1" hangingPunct="1">
              <a:lnSpc>
                <a:spcPct val="90000"/>
              </a:lnSpc>
            </a:pPr>
            <a:r>
              <a:rPr lang="en-US" sz="2200" dirty="0" smtClean="0">
                <a:latin typeface="Calibri" pitchFamily="34" charset="0"/>
              </a:rPr>
              <a:t>In China </a:t>
            </a:r>
            <a:r>
              <a:rPr lang="en-US" sz="2200" b="1" dirty="0" smtClean="0">
                <a:latin typeface="Calibri" pitchFamily="34" charset="0"/>
              </a:rPr>
              <a:t>90 percent </a:t>
            </a:r>
            <a:r>
              <a:rPr lang="en-US" sz="2200" dirty="0" smtClean="0">
                <a:latin typeface="Calibri" pitchFamily="34" charset="0"/>
              </a:rPr>
              <a:t>of the wheat varieties cultivated just a century ago have disappeared. </a:t>
            </a:r>
          </a:p>
          <a:p>
            <a:pPr eaLnBrk="1" hangingPunct="1">
              <a:lnSpc>
                <a:spcPct val="90000"/>
              </a:lnSpc>
              <a:buFontTx/>
              <a:buNone/>
            </a:pPr>
            <a:endParaRPr lang="en-US" sz="2200" dirty="0" smtClean="0">
              <a:latin typeface="Calibri" pitchFamily="34" charset="0"/>
            </a:endParaRPr>
          </a:p>
          <a:p>
            <a:pPr eaLnBrk="0" hangingPunct="0">
              <a:lnSpc>
                <a:spcPct val="75000"/>
              </a:lnSpc>
              <a:spcBef>
                <a:spcPct val="50000"/>
              </a:spcBef>
            </a:pPr>
            <a:r>
              <a:rPr lang="en-US" sz="2200" dirty="0" smtClean="0">
                <a:latin typeface="Calibri" pitchFamily="34" charset="0"/>
              </a:rPr>
              <a:t>In Italy of the </a:t>
            </a:r>
            <a:r>
              <a:rPr lang="en-US" sz="2200" b="1" dirty="0" smtClean="0">
                <a:latin typeface="Calibri" pitchFamily="34" charset="0"/>
              </a:rPr>
              <a:t>8,000 varieties of fruit trees recorded in the late 1800s only 2,000 exist </a:t>
            </a:r>
            <a:r>
              <a:rPr lang="en-US" sz="2200" dirty="0" smtClean="0">
                <a:latin typeface="Calibri" pitchFamily="34" charset="0"/>
              </a:rPr>
              <a:t>and of these </a:t>
            </a:r>
            <a:r>
              <a:rPr lang="en-US" sz="2200" b="1" dirty="0" smtClean="0">
                <a:latin typeface="Calibri" pitchFamily="34" charset="0"/>
              </a:rPr>
              <a:t>1500 </a:t>
            </a:r>
            <a:r>
              <a:rPr lang="en-US" sz="2200" dirty="0" smtClean="0">
                <a:latin typeface="Calibri" pitchFamily="34" charset="0"/>
              </a:rPr>
              <a:t>are under threat.</a:t>
            </a:r>
          </a:p>
          <a:p>
            <a:pPr eaLnBrk="0" hangingPunct="0">
              <a:lnSpc>
                <a:spcPct val="75000"/>
              </a:lnSpc>
              <a:spcBef>
                <a:spcPct val="50000"/>
              </a:spcBef>
            </a:pPr>
            <a:endParaRPr lang="en-US" sz="2200" dirty="0" smtClean="0">
              <a:latin typeface="Calibri" pitchFamily="34" charset="0"/>
            </a:endParaRPr>
          </a:p>
          <a:p>
            <a:pPr eaLnBrk="1" hangingPunct="1">
              <a:lnSpc>
                <a:spcPct val="90000"/>
              </a:lnSpc>
            </a:pPr>
            <a:r>
              <a:rPr lang="en-US" sz="2200" dirty="0" smtClean="0">
                <a:latin typeface="Calibri" pitchFamily="34" charset="0"/>
              </a:rPr>
              <a:t>As for the 8,000 known </a:t>
            </a:r>
            <a:r>
              <a:rPr lang="en-US" sz="2200" b="1" dirty="0" smtClean="0">
                <a:latin typeface="Calibri" pitchFamily="34" charset="0"/>
              </a:rPr>
              <a:t>livestock breeds</a:t>
            </a:r>
            <a:r>
              <a:rPr lang="en-US" sz="2200" dirty="0" smtClean="0">
                <a:latin typeface="Calibri" pitchFamily="34" charset="0"/>
              </a:rPr>
              <a:t>, </a:t>
            </a:r>
            <a:r>
              <a:rPr lang="en-US" sz="2200" b="1" dirty="0" smtClean="0">
                <a:latin typeface="Calibri" pitchFamily="34" charset="0"/>
              </a:rPr>
              <a:t>1,600 are endangered or already extinct</a:t>
            </a:r>
            <a:r>
              <a:rPr lang="en-US" sz="2800" dirty="0" smtClean="0"/>
              <a:t>.</a:t>
            </a:r>
          </a:p>
          <a:p>
            <a:pPr eaLnBrk="1" hangingPunct="1">
              <a:lnSpc>
                <a:spcPct val="90000"/>
              </a:lnSpc>
            </a:pPr>
            <a:endParaRPr lang="en-US" sz="2800" dirty="0" smtClean="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3"/>
          <p:cNvSpPr>
            <a:spLocks noGrp="1"/>
          </p:cNvSpPr>
          <p:nvPr>
            <p:ph type="title"/>
          </p:nvPr>
        </p:nvSpPr>
        <p:spPr>
          <a:xfrm>
            <a:off x="539552" y="188640"/>
            <a:ext cx="7355160" cy="1143000"/>
          </a:xfrm>
        </p:spPr>
        <p:txBody>
          <a:bodyPr>
            <a:normAutofit/>
          </a:bodyPr>
          <a:lstStyle/>
          <a:p>
            <a:pPr>
              <a:defRPr/>
            </a:pPr>
            <a:r>
              <a:rPr lang="en-US" sz="2400" b="1" dirty="0" smtClean="0">
                <a:solidFill>
                  <a:srgbClr val="0000FF"/>
                </a:solidFill>
                <a:ea typeface="ＭＳ Ｐゴシック" pitchFamily="-108" charset="-128"/>
                <a:cs typeface="ＭＳ Ｐゴシック" pitchFamily="-108" charset="-128"/>
              </a:rPr>
              <a:t>Complexity of human nutrition calls for diet diversity and a food systems approach </a:t>
            </a:r>
          </a:p>
        </p:txBody>
      </p:sp>
      <p:graphicFrame>
        <p:nvGraphicFramePr>
          <p:cNvPr id="9" name="Chart 8"/>
          <p:cNvGraphicFramePr/>
          <p:nvPr/>
        </p:nvGraphicFramePr>
        <p:xfrm>
          <a:off x="1371600" y="914400"/>
          <a:ext cx="7391400" cy="5715000"/>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p:cNvSpPr/>
          <p:nvPr/>
        </p:nvSpPr>
        <p:spPr bwMode="auto">
          <a:xfrm>
            <a:off x="6172200" y="2590800"/>
            <a:ext cx="457200" cy="381000"/>
          </a:xfrm>
          <a:prstGeom prst="rect">
            <a:avLst/>
          </a:prstGeom>
          <a:solidFill>
            <a:schemeClr val="bg1"/>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755576" y="188640"/>
            <a:ext cx="6696744" cy="1143000"/>
          </a:xfrm>
        </p:spPr>
        <p:txBody>
          <a:bodyPr/>
          <a:lstStyle/>
          <a:p>
            <a:pPr eaLnBrk="1" hangingPunct="1"/>
            <a:r>
              <a:rPr lang="en-GB" sz="2800" b="1" kern="1200" dirty="0" smtClean="0">
                <a:solidFill>
                  <a:srgbClr val="0000FF"/>
                </a:solidFill>
                <a:latin typeface="Tahoma" pitchFamily="34" charset="0"/>
                <a:ea typeface="+mn-ea"/>
                <a:cs typeface="Arial" charset="0"/>
              </a:rPr>
              <a:t>..leveraging potentials from neglected and underutilized species </a:t>
            </a:r>
          </a:p>
        </p:txBody>
      </p:sp>
      <p:graphicFrame>
        <p:nvGraphicFramePr>
          <p:cNvPr id="44088" name="Group 56"/>
          <p:cNvGraphicFramePr>
            <a:graphicFrameLocks noGrp="1"/>
          </p:cNvGraphicFramePr>
          <p:nvPr>
            <p:ph idx="1"/>
          </p:nvPr>
        </p:nvGraphicFramePr>
        <p:xfrm>
          <a:off x="323528" y="2132856"/>
          <a:ext cx="8524875" cy="3292476"/>
        </p:xfrm>
        <a:graphic>
          <a:graphicData uri="http://schemas.openxmlformats.org/drawingml/2006/table">
            <a:tbl>
              <a:tblPr/>
              <a:tblGrid>
                <a:gridCol w="1789113"/>
                <a:gridCol w="1684337"/>
                <a:gridCol w="1682750"/>
                <a:gridCol w="1684338"/>
                <a:gridCol w="1684337"/>
              </a:tblGrid>
              <a:tr h="822325">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2000" b="1" i="0" u="none" strike="noStrike" cap="none" normalizeH="0" baseline="0" dirty="0" smtClean="0">
                          <a:ln>
                            <a:noFill/>
                          </a:ln>
                          <a:solidFill>
                            <a:schemeClr val="tx1"/>
                          </a:solidFill>
                          <a:effectLst/>
                          <a:latin typeface="Helvetica" pitchFamily="34" charset="0"/>
                          <a:ea typeface="ＭＳ Ｐゴシック" charset="-128"/>
                        </a:rPr>
                        <a:t>Per 100 gm</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000" b="1" i="0" u="none" strike="noStrike" cap="none" normalizeH="0" baseline="0" smtClean="0">
                          <a:ln>
                            <a:noFill/>
                          </a:ln>
                          <a:solidFill>
                            <a:schemeClr val="tx1"/>
                          </a:solidFill>
                          <a:effectLst/>
                          <a:latin typeface="Helvetica" pitchFamily="34" charset="0"/>
                          <a:ea typeface="ＭＳ Ｐゴシック" charset="-128"/>
                        </a:rPr>
                        <a:t>Amaranth</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000" b="1" i="0" u="none" strike="noStrike" cap="none" normalizeH="0" baseline="0" smtClean="0">
                          <a:ln>
                            <a:noFill/>
                          </a:ln>
                          <a:solidFill>
                            <a:schemeClr val="tx1"/>
                          </a:solidFill>
                          <a:effectLst/>
                          <a:latin typeface="Helvetica" pitchFamily="34" charset="0"/>
                          <a:ea typeface="ＭＳ Ｐゴシック" charset="-128"/>
                        </a:rPr>
                        <a:t>(leaf)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000" b="1" i="0" u="none" strike="noStrike" cap="none" normalizeH="0" baseline="0" smtClean="0">
                          <a:ln>
                            <a:noFill/>
                          </a:ln>
                          <a:solidFill>
                            <a:schemeClr val="tx1"/>
                          </a:solidFill>
                          <a:effectLst/>
                          <a:latin typeface="Helvetica" pitchFamily="34" charset="0"/>
                          <a:ea typeface="ＭＳ Ｐゴシック" charset="-128"/>
                        </a:rPr>
                        <a:t>Cleome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000" b="1" i="0" u="none" strike="noStrike" cap="none" normalizeH="0" baseline="0" dirty="0" smtClean="0">
                          <a:ln>
                            <a:noFill/>
                          </a:ln>
                          <a:solidFill>
                            <a:schemeClr val="tx1"/>
                          </a:solidFill>
                          <a:effectLst/>
                          <a:latin typeface="Helvetica" pitchFamily="34" charset="0"/>
                          <a:ea typeface="ＭＳ Ｐゴシック" charset="-128"/>
                        </a:rPr>
                        <a:t>Nightshade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000" b="1" i="0" u="none" strike="noStrike" cap="none" normalizeH="0" baseline="0" smtClean="0">
                          <a:ln>
                            <a:noFill/>
                          </a:ln>
                          <a:solidFill>
                            <a:schemeClr val="tx1"/>
                          </a:solidFill>
                          <a:effectLst/>
                          <a:latin typeface="Helvetica" pitchFamily="34" charset="0"/>
                          <a:ea typeface="ＭＳ Ｐゴシック" charset="-128"/>
                        </a:rPr>
                        <a:t>Cabbage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913">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2000" b="1" i="0" u="none" strike="noStrike" cap="none" normalizeH="0" baseline="0" dirty="0" smtClean="0">
                          <a:ln>
                            <a:noFill/>
                          </a:ln>
                          <a:solidFill>
                            <a:schemeClr val="tx1"/>
                          </a:solidFill>
                          <a:effectLst/>
                          <a:latin typeface="Helvetica" pitchFamily="34" charset="0"/>
                          <a:ea typeface="ＭＳ Ｐゴシック" charset="-128"/>
                        </a:rPr>
                        <a:t>Iron mg</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dirty="0" smtClean="0">
                          <a:ln>
                            <a:noFill/>
                          </a:ln>
                          <a:solidFill>
                            <a:schemeClr val="tx1"/>
                          </a:solidFill>
                          <a:effectLst/>
                          <a:latin typeface="Helvetica" pitchFamily="34" charset="0"/>
                          <a:ea typeface="ＭＳ Ｐゴシック" charset="-128"/>
                        </a:rPr>
                        <a:t>8.9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Helvetica" pitchFamily="34" charset="0"/>
                          <a:ea typeface="ＭＳ Ｐゴシック" charset="-128"/>
                        </a:rPr>
                        <a:t>6.0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Helvetica" pitchFamily="34" charset="0"/>
                          <a:ea typeface="ＭＳ Ｐゴシック" charset="-128"/>
                        </a:rPr>
                        <a:t>1.0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Helvetica" pitchFamily="34" charset="0"/>
                          <a:ea typeface="ＭＳ Ｐゴシック" charset="-128"/>
                        </a:rPr>
                        <a:t>0.7</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822325">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2000" b="1" i="0" u="none" strike="noStrike" cap="none" normalizeH="0" baseline="0" smtClean="0">
                          <a:ln>
                            <a:noFill/>
                          </a:ln>
                          <a:solidFill>
                            <a:schemeClr val="tx1"/>
                          </a:solidFill>
                          <a:effectLst/>
                          <a:latin typeface="Helvetica" pitchFamily="34" charset="0"/>
                          <a:ea typeface="ＭＳ Ｐゴシック" charset="-128"/>
                        </a:rPr>
                        <a:t>Calcium mg</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dirty="0" smtClean="0">
                          <a:ln>
                            <a:noFill/>
                          </a:ln>
                          <a:solidFill>
                            <a:schemeClr val="tx1"/>
                          </a:solidFill>
                          <a:effectLst/>
                          <a:latin typeface="Helvetica" pitchFamily="34" charset="0"/>
                          <a:ea typeface="ＭＳ Ｐゴシック" charset="-128"/>
                        </a:rPr>
                        <a:t>410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dirty="0" smtClean="0">
                          <a:ln>
                            <a:noFill/>
                          </a:ln>
                          <a:solidFill>
                            <a:schemeClr val="tx1"/>
                          </a:solidFill>
                          <a:effectLst/>
                          <a:latin typeface="Helvetica" pitchFamily="34" charset="0"/>
                          <a:ea typeface="ＭＳ Ｐゴシック" charset="-128"/>
                        </a:rPr>
                        <a:t>288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Helvetica" pitchFamily="34" charset="0"/>
                          <a:ea typeface="ＭＳ Ｐゴシック" charset="-128"/>
                        </a:rPr>
                        <a:t>442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Helvetica" pitchFamily="34" charset="0"/>
                          <a:ea typeface="ＭＳ Ｐゴシック" charset="-128"/>
                        </a:rPr>
                        <a:t>47</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823913">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Helvetica" pitchFamily="34" charset="0"/>
                          <a:ea typeface="ＭＳ Ｐゴシック" charset="-128"/>
                          <a:cs typeface="Arial" pitchFamily="34" charset="0"/>
                        </a:rPr>
                        <a:t>ß carotene ųg</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Helvetica" pitchFamily="34" charset="0"/>
                          <a:ea typeface="ＭＳ Ｐゴシック" charset="-128"/>
                        </a:rPr>
                        <a:t>5716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dirty="0" smtClean="0">
                          <a:ln>
                            <a:noFill/>
                          </a:ln>
                          <a:solidFill>
                            <a:schemeClr val="tx1"/>
                          </a:solidFill>
                          <a:effectLst/>
                          <a:latin typeface="Helvetica" pitchFamily="34" charset="0"/>
                          <a:ea typeface="ＭＳ Ｐゴシック" charset="-128"/>
                        </a:rPr>
                        <a:t>10452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dirty="0" smtClean="0">
                          <a:ln>
                            <a:noFill/>
                          </a:ln>
                          <a:solidFill>
                            <a:schemeClr val="tx1"/>
                          </a:solidFill>
                          <a:effectLst/>
                          <a:latin typeface="Helvetica" pitchFamily="34" charset="0"/>
                          <a:ea typeface="ＭＳ Ｐゴシック" charset="-128"/>
                        </a:rPr>
                        <a:t>3660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dirty="0" smtClean="0">
                          <a:ln>
                            <a:noFill/>
                          </a:ln>
                          <a:solidFill>
                            <a:schemeClr val="tx1"/>
                          </a:solidFill>
                          <a:effectLst/>
                          <a:latin typeface="Helvetica" pitchFamily="34" charset="0"/>
                          <a:ea typeface="ＭＳ Ｐゴシック" charset="-128"/>
                        </a:rPr>
                        <a:t>100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0" y="0"/>
            <a:ext cx="9144000" cy="6858000"/>
          </a:xfrm>
          <a:prstGeom prst="rect">
            <a:avLst/>
          </a:prstGeom>
          <a:solidFill>
            <a:schemeClr val="bg1"/>
          </a:solidFill>
          <a:ln w="9525" algn="ctr">
            <a:noFill/>
            <a:miter lim="800000"/>
            <a:headEnd/>
            <a:tailEnd/>
          </a:ln>
        </p:spPr>
        <p:txBody>
          <a:bodyPr wrap="none" anchor="ctr"/>
          <a:lstStyle/>
          <a:p>
            <a:pPr eaLnBrk="0" hangingPunct="0"/>
            <a:endParaRPr lang="en-US"/>
          </a:p>
        </p:txBody>
      </p:sp>
      <p:grpSp>
        <p:nvGrpSpPr>
          <p:cNvPr id="2" name="Group 3"/>
          <p:cNvGrpSpPr>
            <a:grpSpLocks/>
          </p:cNvGrpSpPr>
          <p:nvPr/>
        </p:nvGrpSpPr>
        <p:grpSpPr bwMode="auto">
          <a:xfrm>
            <a:off x="260350" y="685800"/>
            <a:ext cx="8883650" cy="3048000"/>
            <a:chOff x="105" y="1788"/>
            <a:chExt cx="5596" cy="2254"/>
          </a:xfrm>
        </p:grpSpPr>
        <p:sp>
          <p:nvSpPr>
            <p:cNvPr id="21631" name="Rectangle 4"/>
            <p:cNvSpPr>
              <a:spLocks noChangeArrowheads="1"/>
            </p:cNvSpPr>
            <p:nvPr/>
          </p:nvSpPr>
          <p:spPr bwMode="auto">
            <a:xfrm>
              <a:off x="1239" y="3801"/>
              <a:ext cx="608" cy="233"/>
            </a:xfrm>
            <a:prstGeom prst="rect">
              <a:avLst/>
            </a:prstGeom>
            <a:noFill/>
            <a:ln w="9525">
              <a:noFill/>
              <a:miter lim="800000"/>
              <a:headEnd/>
              <a:tailEnd/>
            </a:ln>
          </p:spPr>
          <p:txBody>
            <a:bodyPr/>
            <a:lstStyle/>
            <a:p>
              <a:pPr eaLnBrk="0" hangingPunct="0"/>
              <a:endParaRPr lang="en-US"/>
            </a:p>
          </p:txBody>
        </p:sp>
        <p:sp>
          <p:nvSpPr>
            <p:cNvPr id="21632" name="Rectangle 5"/>
            <p:cNvSpPr>
              <a:spLocks noChangeArrowheads="1"/>
            </p:cNvSpPr>
            <p:nvPr/>
          </p:nvSpPr>
          <p:spPr bwMode="auto">
            <a:xfrm>
              <a:off x="1437" y="3837"/>
              <a:ext cx="192" cy="180"/>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340</a:t>
              </a:r>
              <a:endParaRPr lang="en-US" sz="1600">
                <a:cs typeface="Times New Roman" pitchFamily="18" charset="0"/>
              </a:endParaRPr>
            </a:p>
          </p:txBody>
        </p:sp>
        <p:sp>
          <p:nvSpPr>
            <p:cNvPr id="21633" name="Rectangle 6"/>
            <p:cNvSpPr>
              <a:spLocks noChangeArrowheads="1"/>
            </p:cNvSpPr>
            <p:nvPr/>
          </p:nvSpPr>
          <p:spPr bwMode="auto">
            <a:xfrm>
              <a:off x="1239" y="3575"/>
              <a:ext cx="608" cy="227"/>
            </a:xfrm>
            <a:prstGeom prst="rect">
              <a:avLst/>
            </a:prstGeom>
            <a:noFill/>
            <a:ln w="9525">
              <a:noFill/>
              <a:miter lim="800000"/>
              <a:headEnd/>
              <a:tailEnd/>
            </a:ln>
          </p:spPr>
          <p:txBody>
            <a:bodyPr/>
            <a:lstStyle/>
            <a:p>
              <a:pPr eaLnBrk="0" hangingPunct="0"/>
              <a:endParaRPr lang="en-US"/>
            </a:p>
          </p:txBody>
        </p:sp>
        <p:sp>
          <p:nvSpPr>
            <p:cNvPr id="21634" name="Rectangle 7"/>
            <p:cNvSpPr>
              <a:spLocks noChangeArrowheads="1"/>
            </p:cNvSpPr>
            <p:nvPr/>
          </p:nvSpPr>
          <p:spPr bwMode="auto">
            <a:xfrm>
              <a:off x="1437" y="3609"/>
              <a:ext cx="192"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346</a:t>
              </a:r>
              <a:endParaRPr lang="en-US" sz="1600">
                <a:cs typeface="Times New Roman" pitchFamily="18" charset="0"/>
              </a:endParaRPr>
            </a:p>
          </p:txBody>
        </p:sp>
        <p:sp>
          <p:nvSpPr>
            <p:cNvPr id="21635" name="Rectangle 8"/>
            <p:cNvSpPr>
              <a:spLocks noChangeArrowheads="1"/>
            </p:cNvSpPr>
            <p:nvPr/>
          </p:nvSpPr>
          <p:spPr bwMode="auto">
            <a:xfrm>
              <a:off x="1239" y="3344"/>
              <a:ext cx="608" cy="232"/>
            </a:xfrm>
            <a:prstGeom prst="rect">
              <a:avLst/>
            </a:prstGeom>
            <a:noFill/>
            <a:ln w="9525">
              <a:noFill/>
              <a:miter lim="800000"/>
              <a:headEnd/>
              <a:tailEnd/>
            </a:ln>
          </p:spPr>
          <p:txBody>
            <a:bodyPr/>
            <a:lstStyle/>
            <a:p>
              <a:pPr eaLnBrk="0" hangingPunct="0"/>
              <a:endParaRPr lang="en-US"/>
            </a:p>
          </p:txBody>
        </p:sp>
        <p:sp>
          <p:nvSpPr>
            <p:cNvPr id="21636" name="Rectangle 9"/>
            <p:cNvSpPr>
              <a:spLocks noChangeArrowheads="1"/>
            </p:cNvSpPr>
            <p:nvPr/>
          </p:nvSpPr>
          <p:spPr bwMode="auto">
            <a:xfrm>
              <a:off x="1437" y="3379"/>
              <a:ext cx="192"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341</a:t>
              </a:r>
              <a:endParaRPr lang="en-US" sz="1600">
                <a:cs typeface="Times New Roman" pitchFamily="18" charset="0"/>
              </a:endParaRPr>
            </a:p>
          </p:txBody>
        </p:sp>
        <p:sp>
          <p:nvSpPr>
            <p:cNvPr id="21637" name="Rectangle 10"/>
            <p:cNvSpPr>
              <a:spLocks noChangeArrowheads="1"/>
            </p:cNvSpPr>
            <p:nvPr/>
          </p:nvSpPr>
          <p:spPr bwMode="auto">
            <a:xfrm>
              <a:off x="1239" y="3113"/>
              <a:ext cx="608" cy="232"/>
            </a:xfrm>
            <a:prstGeom prst="rect">
              <a:avLst/>
            </a:prstGeom>
            <a:noFill/>
            <a:ln w="9525">
              <a:noFill/>
              <a:miter lim="800000"/>
              <a:headEnd/>
              <a:tailEnd/>
            </a:ln>
          </p:spPr>
          <p:txBody>
            <a:bodyPr/>
            <a:lstStyle/>
            <a:p>
              <a:pPr eaLnBrk="0" hangingPunct="0"/>
              <a:endParaRPr lang="en-US"/>
            </a:p>
          </p:txBody>
        </p:sp>
        <p:sp>
          <p:nvSpPr>
            <p:cNvPr id="21638" name="Rectangle 11"/>
            <p:cNvSpPr>
              <a:spLocks noChangeArrowheads="1"/>
            </p:cNvSpPr>
            <p:nvPr/>
          </p:nvSpPr>
          <p:spPr bwMode="auto">
            <a:xfrm>
              <a:off x="1437" y="3147"/>
              <a:ext cx="192"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331</a:t>
              </a:r>
              <a:endParaRPr lang="en-US" sz="1600">
                <a:cs typeface="Times New Roman" pitchFamily="18" charset="0"/>
              </a:endParaRPr>
            </a:p>
          </p:txBody>
        </p:sp>
        <p:sp>
          <p:nvSpPr>
            <p:cNvPr id="21639" name="Rectangle 12"/>
            <p:cNvSpPr>
              <a:spLocks noChangeArrowheads="1"/>
            </p:cNvSpPr>
            <p:nvPr/>
          </p:nvSpPr>
          <p:spPr bwMode="auto">
            <a:xfrm>
              <a:off x="1239" y="2882"/>
              <a:ext cx="608" cy="232"/>
            </a:xfrm>
            <a:prstGeom prst="rect">
              <a:avLst/>
            </a:prstGeom>
            <a:noFill/>
            <a:ln w="9525">
              <a:noFill/>
              <a:miter lim="800000"/>
              <a:headEnd/>
              <a:tailEnd/>
            </a:ln>
          </p:spPr>
          <p:txBody>
            <a:bodyPr/>
            <a:lstStyle/>
            <a:p>
              <a:pPr eaLnBrk="0" hangingPunct="0"/>
              <a:endParaRPr lang="en-US"/>
            </a:p>
          </p:txBody>
        </p:sp>
        <p:sp>
          <p:nvSpPr>
            <p:cNvPr id="21640" name="Rectangle 13"/>
            <p:cNvSpPr>
              <a:spLocks noChangeArrowheads="1"/>
            </p:cNvSpPr>
            <p:nvPr/>
          </p:nvSpPr>
          <p:spPr bwMode="auto">
            <a:xfrm>
              <a:off x="1437" y="2917"/>
              <a:ext cx="192"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328</a:t>
              </a:r>
              <a:endParaRPr lang="en-US" sz="1600">
                <a:cs typeface="Times New Roman" pitchFamily="18" charset="0"/>
              </a:endParaRPr>
            </a:p>
          </p:txBody>
        </p:sp>
        <p:sp>
          <p:nvSpPr>
            <p:cNvPr id="21641" name="Rectangle 14"/>
            <p:cNvSpPr>
              <a:spLocks noChangeArrowheads="1"/>
            </p:cNvSpPr>
            <p:nvPr/>
          </p:nvSpPr>
          <p:spPr bwMode="auto">
            <a:xfrm>
              <a:off x="1239" y="2651"/>
              <a:ext cx="608" cy="232"/>
            </a:xfrm>
            <a:prstGeom prst="rect">
              <a:avLst/>
            </a:prstGeom>
            <a:noFill/>
            <a:ln w="9525">
              <a:noFill/>
              <a:miter lim="800000"/>
              <a:headEnd/>
              <a:tailEnd/>
            </a:ln>
          </p:spPr>
          <p:txBody>
            <a:bodyPr/>
            <a:lstStyle/>
            <a:p>
              <a:pPr eaLnBrk="0" hangingPunct="0"/>
              <a:endParaRPr lang="en-US"/>
            </a:p>
          </p:txBody>
        </p:sp>
        <p:sp>
          <p:nvSpPr>
            <p:cNvPr id="21642" name="Rectangle 15"/>
            <p:cNvSpPr>
              <a:spLocks noChangeArrowheads="1"/>
            </p:cNvSpPr>
            <p:nvPr/>
          </p:nvSpPr>
          <p:spPr bwMode="auto">
            <a:xfrm>
              <a:off x="1437" y="2685"/>
              <a:ext cx="192"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342</a:t>
              </a:r>
              <a:endParaRPr lang="en-US" sz="1600">
                <a:cs typeface="Times New Roman" pitchFamily="18" charset="0"/>
              </a:endParaRPr>
            </a:p>
          </p:txBody>
        </p:sp>
        <p:sp>
          <p:nvSpPr>
            <p:cNvPr id="21643" name="Rectangle 16"/>
            <p:cNvSpPr>
              <a:spLocks noChangeArrowheads="1"/>
            </p:cNvSpPr>
            <p:nvPr/>
          </p:nvSpPr>
          <p:spPr bwMode="auto">
            <a:xfrm>
              <a:off x="1239" y="2420"/>
              <a:ext cx="608" cy="232"/>
            </a:xfrm>
            <a:prstGeom prst="rect">
              <a:avLst/>
            </a:prstGeom>
            <a:noFill/>
            <a:ln w="9525">
              <a:noFill/>
              <a:miter lim="800000"/>
              <a:headEnd/>
              <a:tailEnd/>
            </a:ln>
          </p:spPr>
          <p:txBody>
            <a:bodyPr/>
            <a:lstStyle/>
            <a:p>
              <a:pPr eaLnBrk="0" hangingPunct="0"/>
              <a:endParaRPr lang="en-US"/>
            </a:p>
          </p:txBody>
        </p:sp>
        <p:sp>
          <p:nvSpPr>
            <p:cNvPr id="21644" name="Rectangle 17"/>
            <p:cNvSpPr>
              <a:spLocks noChangeArrowheads="1"/>
            </p:cNvSpPr>
            <p:nvPr/>
          </p:nvSpPr>
          <p:spPr bwMode="auto">
            <a:xfrm>
              <a:off x="1437" y="2455"/>
              <a:ext cx="192"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346</a:t>
              </a:r>
              <a:endParaRPr lang="en-US" sz="1600">
                <a:cs typeface="Times New Roman" pitchFamily="18" charset="0"/>
              </a:endParaRPr>
            </a:p>
          </p:txBody>
        </p:sp>
        <p:sp>
          <p:nvSpPr>
            <p:cNvPr id="21645" name="Rectangle 18"/>
            <p:cNvSpPr>
              <a:spLocks noChangeArrowheads="1"/>
            </p:cNvSpPr>
            <p:nvPr/>
          </p:nvSpPr>
          <p:spPr bwMode="auto">
            <a:xfrm>
              <a:off x="1239" y="2190"/>
              <a:ext cx="608" cy="231"/>
            </a:xfrm>
            <a:prstGeom prst="rect">
              <a:avLst/>
            </a:prstGeom>
            <a:noFill/>
            <a:ln w="9525">
              <a:noFill/>
              <a:miter lim="800000"/>
              <a:headEnd/>
              <a:tailEnd/>
            </a:ln>
          </p:spPr>
          <p:txBody>
            <a:bodyPr/>
            <a:lstStyle/>
            <a:p>
              <a:pPr eaLnBrk="0" hangingPunct="0"/>
              <a:endParaRPr lang="en-US"/>
            </a:p>
          </p:txBody>
        </p:sp>
        <p:sp>
          <p:nvSpPr>
            <p:cNvPr id="21646" name="Rectangle 19"/>
            <p:cNvSpPr>
              <a:spLocks noChangeArrowheads="1"/>
            </p:cNvSpPr>
            <p:nvPr/>
          </p:nvSpPr>
          <p:spPr bwMode="auto">
            <a:xfrm>
              <a:off x="1437" y="2225"/>
              <a:ext cx="192"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345</a:t>
              </a:r>
              <a:endParaRPr lang="en-US" sz="1600">
                <a:cs typeface="Times New Roman" pitchFamily="18" charset="0"/>
              </a:endParaRPr>
            </a:p>
          </p:txBody>
        </p:sp>
        <p:sp>
          <p:nvSpPr>
            <p:cNvPr id="21647" name="Rectangle 20"/>
            <p:cNvSpPr>
              <a:spLocks noChangeArrowheads="1"/>
            </p:cNvSpPr>
            <p:nvPr/>
          </p:nvSpPr>
          <p:spPr bwMode="auto">
            <a:xfrm>
              <a:off x="1239" y="1796"/>
              <a:ext cx="608" cy="395"/>
            </a:xfrm>
            <a:prstGeom prst="rect">
              <a:avLst/>
            </a:prstGeom>
            <a:noFill/>
            <a:ln w="9525">
              <a:noFill/>
              <a:miter lim="800000"/>
              <a:headEnd/>
              <a:tailEnd/>
            </a:ln>
          </p:spPr>
          <p:txBody>
            <a:bodyPr/>
            <a:lstStyle/>
            <a:p>
              <a:pPr eaLnBrk="0" hangingPunct="0"/>
              <a:endParaRPr lang="en-US"/>
            </a:p>
          </p:txBody>
        </p:sp>
        <p:sp>
          <p:nvSpPr>
            <p:cNvPr id="21648" name="Rectangle 21"/>
            <p:cNvSpPr>
              <a:spLocks noChangeArrowheads="1"/>
            </p:cNvSpPr>
            <p:nvPr/>
          </p:nvSpPr>
          <p:spPr bwMode="auto">
            <a:xfrm>
              <a:off x="1320" y="1831"/>
              <a:ext cx="406"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Calorie</a:t>
              </a:r>
              <a:endParaRPr lang="en-US" sz="1600">
                <a:cs typeface="Times New Roman" pitchFamily="18" charset="0"/>
              </a:endParaRPr>
            </a:p>
          </p:txBody>
        </p:sp>
        <p:sp>
          <p:nvSpPr>
            <p:cNvPr id="21649" name="Rectangle 22"/>
            <p:cNvSpPr>
              <a:spLocks noChangeArrowheads="1"/>
            </p:cNvSpPr>
            <p:nvPr/>
          </p:nvSpPr>
          <p:spPr bwMode="auto">
            <a:xfrm>
              <a:off x="1365" y="2000"/>
              <a:ext cx="324"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K Cal</a:t>
              </a:r>
              <a:endParaRPr lang="en-US" sz="1600">
                <a:cs typeface="Times New Roman" pitchFamily="18" charset="0"/>
              </a:endParaRPr>
            </a:p>
          </p:txBody>
        </p:sp>
        <p:sp>
          <p:nvSpPr>
            <p:cNvPr id="21650" name="Rectangle 23"/>
            <p:cNvSpPr>
              <a:spLocks noChangeArrowheads="1"/>
            </p:cNvSpPr>
            <p:nvPr/>
          </p:nvSpPr>
          <p:spPr bwMode="auto">
            <a:xfrm>
              <a:off x="5123" y="3801"/>
              <a:ext cx="570" cy="233"/>
            </a:xfrm>
            <a:prstGeom prst="rect">
              <a:avLst/>
            </a:prstGeom>
            <a:noFill/>
            <a:ln w="9525">
              <a:noFill/>
              <a:miter lim="800000"/>
              <a:headEnd/>
              <a:tailEnd/>
            </a:ln>
          </p:spPr>
          <p:txBody>
            <a:bodyPr/>
            <a:lstStyle/>
            <a:p>
              <a:pPr eaLnBrk="0" hangingPunct="0"/>
              <a:endParaRPr lang="en-US"/>
            </a:p>
          </p:txBody>
        </p:sp>
        <p:sp>
          <p:nvSpPr>
            <p:cNvPr id="21651" name="Rectangle 24"/>
            <p:cNvSpPr>
              <a:spLocks noChangeArrowheads="1"/>
            </p:cNvSpPr>
            <p:nvPr/>
          </p:nvSpPr>
          <p:spPr bwMode="auto">
            <a:xfrm>
              <a:off x="5319" y="3837"/>
              <a:ext cx="160" cy="180"/>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3.5</a:t>
              </a:r>
              <a:endParaRPr lang="en-US" sz="1600">
                <a:cs typeface="Times New Roman" pitchFamily="18" charset="0"/>
              </a:endParaRPr>
            </a:p>
          </p:txBody>
        </p:sp>
        <p:sp>
          <p:nvSpPr>
            <p:cNvPr id="21652" name="Rectangle 25"/>
            <p:cNvSpPr>
              <a:spLocks noChangeArrowheads="1"/>
            </p:cNvSpPr>
            <p:nvPr/>
          </p:nvSpPr>
          <p:spPr bwMode="auto">
            <a:xfrm>
              <a:off x="4363" y="3801"/>
              <a:ext cx="761" cy="233"/>
            </a:xfrm>
            <a:prstGeom prst="rect">
              <a:avLst/>
            </a:prstGeom>
            <a:noFill/>
            <a:ln w="9525">
              <a:noFill/>
              <a:miter lim="800000"/>
              <a:headEnd/>
              <a:tailEnd/>
            </a:ln>
          </p:spPr>
          <p:txBody>
            <a:bodyPr/>
            <a:lstStyle/>
            <a:p>
              <a:pPr eaLnBrk="0" hangingPunct="0"/>
              <a:endParaRPr lang="en-US"/>
            </a:p>
          </p:txBody>
        </p:sp>
        <p:sp>
          <p:nvSpPr>
            <p:cNvPr id="21653" name="Rectangle 26"/>
            <p:cNvSpPr>
              <a:spLocks noChangeArrowheads="1"/>
            </p:cNvSpPr>
            <p:nvPr/>
          </p:nvSpPr>
          <p:spPr bwMode="auto">
            <a:xfrm>
              <a:off x="4636" y="3837"/>
              <a:ext cx="192" cy="180"/>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206</a:t>
              </a:r>
              <a:endParaRPr lang="en-US" sz="1600">
                <a:cs typeface="Times New Roman" pitchFamily="18" charset="0"/>
              </a:endParaRPr>
            </a:p>
          </p:txBody>
        </p:sp>
        <p:sp>
          <p:nvSpPr>
            <p:cNvPr id="21654" name="Rectangle 27"/>
            <p:cNvSpPr>
              <a:spLocks noChangeArrowheads="1"/>
            </p:cNvSpPr>
            <p:nvPr/>
          </p:nvSpPr>
          <p:spPr bwMode="auto">
            <a:xfrm>
              <a:off x="3746" y="3801"/>
              <a:ext cx="618" cy="233"/>
            </a:xfrm>
            <a:prstGeom prst="rect">
              <a:avLst/>
            </a:prstGeom>
            <a:noFill/>
            <a:ln w="9525">
              <a:noFill/>
              <a:miter lim="800000"/>
              <a:headEnd/>
              <a:tailEnd/>
            </a:ln>
          </p:spPr>
          <p:txBody>
            <a:bodyPr/>
            <a:lstStyle/>
            <a:p>
              <a:pPr eaLnBrk="0" hangingPunct="0"/>
              <a:endParaRPr lang="en-US"/>
            </a:p>
          </p:txBody>
        </p:sp>
        <p:sp>
          <p:nvSpPr>
            <p:cNvPr id="21655" name="Rectangle 28"/>
            <p:cNvSpPr>
              <a:spLocks noChangeArrowheads="1"/>
            </p:cNvSpPr>
            <p:nvPr/>
          </p:nvSpPr>
          <p:spPr bwMode="auto">
            <a:xfrm>
              <a:off x="3983" y="3837"/>
              <a:ext cx="128" cy="180"/>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24</a:t>
              </a:r>
              <a:endParaRPr lang="en-US" sz="1600">
                <a:cs typeface="Times New Roman" pitchFamily="18" charset="0"/>
              </a:endParaRPr>
            </a:p>
          </p:txBody>
        </p:sp>
        <p:sp>
          <p:nvSpPr>
            <p:cNvPr id="21656" name="Rectangle 29"/>
            <p:cNvSpPr>
              <a:spLocks noChangeArrowheads="1"/>
            </p:cNvSpPr>
            <p:nvPr/>
          </p:nvSpPr>
          <p:spPr bwMode="auto">
            <a:xfrm>
              <a:off x="3081" y="3801"/>
              <a:ext cx="666" cy="233"/>
            </a:xfrm>
            <a:prstGeom prst="rect">
              <a:avLst/>
            </a:prstGeom>
            <a:noFill/>
            <a:ln w="9525">
              <a:noFill/>
              <a:miter lim="800000"/>
              <a:headEnd/>
              <a:tailEnd/>
            </a:ln>
          </p:spPr>
          <p:txBody>
            <a:bodyPr/>
            <a:lstStyle/>
            <a:p>
              <a:pPr eaLnBrk="0" hangingPunct="0"/>
              <a:endParaRPr lang="en-US"/>
            </a:p>
          </p:txBody>
        </p:sp>
        <p:sp>
          <p:nvSpPr>
            <p:cNvPr id="21657" name="Rectangle 30"/>
            <p:cNvSpPr>
              <a:spLocks noChangeArrowheads="1"/>
            </p:cNvSpPr>
            <p:nvPr/>
          </p:nvSpPr>
          <p:spPr bwMode="auto">
            <a:xfrm>
              <a:off x="3324" y="3837"/>
              <a:ext cx="160" cy="180"/>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3.2</a:t>
              </a:r>
              <a:endParaRPr lang="en-US" sz="1600">
                <a:cs typeface="Times New Roman" pitchFamily="18" charset="0"/>
              </a:endParaRPr>
            </a:p>
          </p:txBody>
        </p:sp>
        <p:sp>
          <p:nvSpPr>
            <p:cNvPr id="21658" name="Rectangle 31"/>
            <p:cNvSpPr>
              <a:spLocks noChangeArrowheads="1"/>
            </p:cNvSpPr>
            <p:nvPr/>
          </p:nvSpPr>
          <p:spPr bwMode="auto">
            <a:xfrm>
              <a:off x="2416" y="3801"/>
              <a:ext cx="666" cy="233"/>
            </a:xfrm>
            <a:prstGeom prst="rect">
              <a:avLst/>
            </a:prstGeom>
            <a:noFill/>
            <a:ln w="9525">
              <a:noFill/>
              <a:miter lim="800000"/>
              <a:headEnd/>
              <a:tailEnd/>
            </a:ln>
          </p:spPr>
          <p:txBody>
            <a:bodyPr/>
            <a:lstStyle/>
            <a:p>
              <a:pPr eaLnBrk="0" hangingPunct="0"/>
              <a:endParaRPr lang="en-US"/>
            </a:p>
          </p:txBody>
        </p:sp>
        <p:sp>
          <p:nvSpPr>
            <p:cNvPr id="21659" name="Rectangle 32"/>
            <p:cNvSpPr>
              <a:spLocks noChangeArrowheads="1"/>
            </p:cNvSpPr>
            <p:nvPr/>
          </p:nvSpPr>
          <p:spPr bwMode="auto">
            <a:xfrm>
              <a:off x="2624" y="3837"/>
              <a:ext cx="224" cy="180"/>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12.2</a:t>
              </a:r>
              <a:endParaRPr lang="en-US" sz="1600">
                <a:cs typeface="Times New Roman" pitchFamily="18" charset="0"/>
              </a:endParaRPr>
            </a:p>
          </p:txBody>
        </p:sp>
        <p:sp>
          <p:nvSpPr>
            <p:cNvPr id="21660" name="Rectangle 33"/>
            <p:cNvSpPr>
              <a:spLocks noChangeArrowheads="1"/>
            </p:cNvSpPr>
            <p:nvPr/>
          </p:nvSpPr>
          <p:spPr bwMode="auto">
            <a:xfrm>
              <a:off x="1846" y="3801"/>
              <a:ext cx="572" cy="233"/>
            </a:xfrm>
            <a:prstGeom prst="rect">
              <a:avLst/>
            </a:prstGeom>
            <a:noFill/>
            <a:ln w="9525">
              <a:noFill/>
              <a:miter lim="800000"/>
              <a:headEnd/>
              <a:tailEnd/>
            </a:ln>
          </p:spPr>
          <p:txBody>
            <a:bodyPr/>
            <a:lstStyle/>
            <a:p>
              <a:pPr eaLnBrk="0" hangingPunct="0"/>
              <a:endParaRPr lang="en-US"/>
            </a:p>
          </p:txBody>
        </p:sp>
        <p:sp>
          <p:nvSpPr>
            <p:cNvPr id="21661" name="Rectangle 34"/>
            <p:cNvSpPr>
              <a:spLocks noChangeArrowheads="1"/>
            </p:cNvSpPr>
            <p:nvPr/>
          </p:nvSpPr>
          <p:spPr bwMode="auto">
            <a:xfrm>
              <a:off x="2007" y="3837"/>
              <a:ext cx="224" cy="180"/>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10.6</a:t>
              </a:r>
              <a:endParaRPr lang="en-US" sz="1600">
                <a:cs typeface="Times New Roman" pitchFamily="18" charset="0"/>
              </a:endParaRPr>
            </a:p>
          </p:txBody>
        </p:sp>
        <p:sp>
          <p:nvSpPr>
            <p:cNvPr id="21662" name="Rectangle 35"/>
            <p:cNvSpPr>
              <a:spLocks noChangeArrowheads="1"/>
            </p:cNvSpPr>
            <p:nvPr/>
          </p:nvSpPr>
          <p:spPr bwMode="auto">
            <a:xfrm>
              <a:off x="114" y="3801"/>
              <a:ext cx="1126" cy="233"/>
            </a:xfrm>
            <a:prstGeom prst="rect">
              <a:avLst/>
            </a:prstGeom>
            <a:noFill/>
            <a:ln w="9525">
              <a:noFill/>
              <a:miter lim="800000"/>
              <a:headEnd/>
              <a:tailEnd/>
            </a:ln>
          </p:spPr>
          <p:txBody>
            <a:bodyPr/>
            <a:lstStyle/>
            <a:p>
              <a:pPr eaLnBrk="0" hangingPunct="0"/>
              <a:endParaRPr lang="en-US"/>
            </a:p>
          </p:txBody>
        </p:sp>
        <p:sp>
          <p:nvSpPr>
            <p:cNvPr id="21663" name="Rectangle 36"/>
            <p:cNvSpPr>
              <a:spLocks noChangeArrowheads="1"/>
            </p:cNvSpPr>
            <p:nvPr/>
          </p:nvSpPr>
          <p:spPr bwMode="auto">
            <a:xfrm>
              <a:off x="170" y="3837"/>
              <a:ext cx="345" cy="180"/>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Proso </a:t>
              </a:r>
              <a:endParaRPr lang="en-US" sz="1600">
                <a:cs typeface="Times New Roman" pitchFamily="18" charset="0"/>
              </a:endParaRPr>
            </a:p>
          </p:txBody>
        </p:sp>
        <p:sp>
          <p:nvSpPr>
            <p:cNvPr id="21664" name="Rectangle 37"/>
            <p:cNvSpPr>
              <a:spLocks noChangeArrowheads="1"/>
            </p:cNvSpPr>
            <p:nvPr/>
          </p:nvSpPr>
          <p:spPr bwMode="auto">
            <a:xfrm>
              <a:off x="550" y="3837"/>
              <a:ext cx="315" cy="180"/>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millet</a:t>
              </a:r>
              <a:endParaRPr lang="en-US" sz="1600">
                <a:cs typeface="Times New Roman" pitchFamily="18" charset="0"/>
              </a:endParaRPr>
            </a:p>
          </p:txBody>
        </p:sp>
        <p:sp>
          <p:nvSpPr>
            <p:cNvPr id="21665" name="Rectangle 38"/>
            <p:cNvSpPr>
              <a:spLocks noChangeArrowheads="1"/>
            </p:cNvSpPr>
            <p:nvPr/>
          </p:nvSpPr>
          <p:spPr bwMode="auto">
            <a:xfrm>
              <a:off x="5123" y="3575"/>
              <a:ext cx="570" cy="227"/>
            </a:xfrm>
            <a:prstGeom prst="rect">
              <a:avLst/>
            </a:prstGeom>
            <a:noFill/>
            <a:ln w="9525">
              <a:noFill/>
              <a:miter lim="800000"/>
              <a:headEnd/>
              <a:tailEnd/>
            </a:ln>
          </p:spPr>
          <p:txBody>
            <a:bodyPr/>
            <a:lstStyle/>
            <a:p>
              <a:pPr eaLnBrk="0" hangingPunct="0"/>
              <a:endParaRPr lang="en-US"/>
            </a:p>
          </p:txBody>
        </p:sp>
        <p:sp>
          <p:nvSpPr>
            <p:cNvPr id="21666" name="Rectangle 39"/>
            <p:cNvSpPr>
              <a:spLocks noChangeArrowheads="1"/>
            </p:cNvSpPr>
            <p:nvPr/>
          </p:nvSpPr>
          <p:spPr bwMode="auto">
            <a:xfrm>
              <a:off x="5319" y="3609"/>
              <a:ext cx="160"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2.9</a:t>
              </a:r>
              <a:endParaRPr lang="en-US" sz="1600">
                <a:cs typeface="Times New Roman" pitchFamily="18" charset="0"/>
              </a:endParaRPr>
            </a:p>
          </p:txBody>
        </p:sp>
        <p:sp>
          <p:nvSpPr>
            <p:cNvPr id="21667" name="Rectangle 40"/>
            <p:cNvSpPr>
              <a:spLocks noChangeArrowheads="1"/>
            </p:cNvSpPr>
            <p:nvPr/>
          </p:nvSpPr>
          <p:spPr bwMode="auto">
            <a:xfrm>
              <a:off x="4363" y="3575"/>
              <a:ext cx="761" cy="227"/>
            </a:xfrm>
            <a:prstGeom prst="rect">
              <a:avLst/>
            </a:prstGeom>
            <a:noFill/>
            <a:ln w="9525">
              <a:noFill/>
              <a:miter lim="800000"/>
              <a:headEnd/>
              <a:tailEnd/>
            </a:ln>
          </p:spPr>
          <p:txBody>
            <a:bodyPr/>
            <a:lstStyle/>
            <a:p>
              <a:pPr eaLnBrk="0" hangingPunct="0"/>
              <a:endParaRPr lang="en-US"/>
            </a:p>
          </p:txBody>
        </p:sp>
        <p:sp>
          <p:nvSpPr>
            <p:cNvPr id="21668" name="Rectangle 41"/>
            <p:cNvSpPr>
              <a:spLocks noChangeArrowheads="1"/>
            </p:cNvSpPr>
            <p:nvPr/>
          </p:nvSpPr>
          <p:spPr bwMode="auto">
            <a:xfrm>
              <a:off x="4636" y="3609"/>
              <a:ext cx="192"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280</a:t>
              </a:r>
              <a:endParaRPr lang="en-US" sz="1600">
                <a:cs typeface="Times New Roman" pitchFamily="18" charset="0"/>
              </a:endParaRPr>
            </a:p>
          </p:txBody>
        </p:sp>
        <p:sp>
          <p:nvSpPr>
            <p:cNvPr id="21669" name="Rectangle 42"/>
            <p:cNvSpPr>
              <a:spLocks noChangeArrowheads="1"/>
            </p:cNvSpPr>
            <p:nvPr/>
          </p:nvSpPr>
          <p:spPr bwMode="auto">
            <a:xfrm>
              <a:off x="3746" y="3575"/>
              <a:ext cx="618" cy="227"/>
            </a:xfrm>
            <a:prstGeom prst="rect">
              <a:avLst/>
            </a:prstGeom>
            <a:noFill/>
            <a:ln w="9525">
              <a:noFill/>
              <a:miter lim="800000"/>
              <a:headEnd/>
              <a:tailEnd/>
            </a:ln>
          </p:spPr>
          <p:txBody>
            <a:bodyPr/>
            <a:lstStyle/>
            <a:p>
              <a:pPr eaLnBrk="0" hangingPunct="0"/>
              <a:endParaRPr lang="en-US"/>
            </a:p>
          </p:txBody>
        </p:sp>
        <p:sp>
          <p:nvSpPr>
            <p:cNvPr id="21670" name="Rectangle 43"/>
            <p:cNvSpPr>
              <a:spLocks noChangeArrowheads="1"/>
            </p:cNvSpPr>
            <p:nvPr/>
          </p:nvSpPr>
          <p:spPr bwMode="auto">
            <a:xfrm>
              <a:off x="3983" y="3609"/>
              <a:ext cx="128"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20</a:t>
              </a:r>
              <a:endParaRPr lang="en-US" sz="1600">
                <a:cs typeface="Times New Roman" pitchFamily="18" charset="0"/>
              </a:endParaRPr>
            </a:p>
          </p:txBody>
        </p:sp>
        <p:sp>
          <p:nvSpPr>
            <p:cNvPr id="21671" name="Rectangle 44"/>
            <p:cNvSpPr>
              <a:spLocks noChangeArrowheads="1"/>
            </p:cNvSpPr>
            <p:nvPr/>
          </p:nvSpPr>
          <p:spPr bwMode="auto">
            <a:xfrm>
              <a:off x="3081" y="3575"/>
              <a:ext cx="666" cy="227"/>
            </a:xfrm>
            <a:prstGeom prst="rect">
              <a:avLst/>
            </a:prstGeom>
            <a:noFill/>
            <a:ln w="9525">
              <a:noFill/>
              <a:miter lim="800000"/>
              <a:headEnd/>
              <a:tailEnd/>
            </a:ln>
          </p:spPr>
          <p:txBody>
            <a:bodyPr/>
            <a:lstStyle/>
            <a:p>
              <a:pPr eaLnBrk="0" hangingPunct="0"/>
              <a:endParaRPr lang="en-US"/>
            </a:p>
          </p:txBody>
        </p:sp>
        <p:sp>
          <p:nvSpPr>
            <p:cNvPr id="21672" name="Rectangle 45"/>
            <p:cNvSpPr>
              <a:spLocks noChangeArrowheads="1"/>
            </p:cNvSpPr>
            <p:nvPr/>
          </p:nvSpPr>
          <p:spPr bwMode="auto">
            <a:xfrm>
              <a:off x="3324" y="3609"/>
              <a:ext cx="160"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4.0</a:t>
              </a:r>
              <a:endParaRPr lang="en-US" sz="1600">
                <a:cs typeface="Times New Roman" pitchFamily="18" charset="0"/>
              </a:endParaRPr>
            </a:p>
          </p:txBody>
        </p:sp>
        <p:sp>
          <p:nvSpPr>
            <p:cNvPr id="21673" name="Rectangle 46"/>
            <p:cNvSpPr>
              <a:spLocks noChangeArrowheads="1"/>
            </p:cNvSpPr>
            <p:nvPr/>
          </p:nvSpPr>
          <p:spPr bwMode="auto">
            <a:xfrm>
              <a:off x="2416" y="3575"/>
              <a:ext cx="666" cy="227"/>
            </a:xfrm>
            <a:prstGeom prst="rect">
              <a:avLst/>
            </a:prstGeom>
            <a:noFill/>
            <a:ln w="9525">
              <a:noFill/>
              <a:miter lim="800000"/>
              <a:headEnd/>
              <a:tailEnd/>
            </a:ln>
          </p:spPr>
          <p:txBody>
            <a:bodyPr/>
            <a:lstStyle/>
            <a:p>
              <a:pPr eaLnBrk="0" hangingPunct="0"/>
              <a:endParaRPr lang="en-US"/>
            </a:p>
          </p:txBody>
        </p:sp>
        <p:sp>
          <p:nvSpPr>
            <p:cNvPr id="21674" name="Rectangle 47"/>
            <p:cNvSpPr>
              <a:spLocks noChangeArrowheads="1"/>
            </p:cNvSpPr>
            <p:nvPr/>
          </p:nvSpPr>
          <p:spPr bwMode="auto">
            <a:xfrm>
              <a:off x="2624" y="3609"/>
              <a:ext cx="224"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14.7</a:t>
              </a:r>
              <a:endParaRPr lang="en-US" sz="1600">
                <a:cs typeface="Times New Roman" pitchFamily="18" charset="0"/>
              </a:endParaRPr>
            </a:p>
          </p:txBody>
        </p:sp>
        <p:sp>
          <p:nvSpPr>
            <p:cNvPr id="21675" name="Rectangle 48"/>
            <p:cNvSpPr>
              <a:spLocks noChangeArrowheads="1"/>
            </p:cNvSpPr>
            <p:nvPr/>
          </p:nvSpPr>
          <p:spPr bwMode="auto">
            <a:xfrm>
              <a:off x="1846" y="3575"/>
              <a:ext cx="572" cy="227"/>
            </a:xfrm>
            <a:prstGeom prst="rect">
              <a:avLst/>
            </a:prstGeom>
            <a:noFill/>
            <a:ln w="9525">
              <a:noFill/>
              <a:miter lim="800000"/>
              <a:headEnd/>
              <a:tailEnd/>
            </a:ln>
          </p:spPr>
          <p:txBody>
            <a:bodyPr/>
            <a:lstStyle/>
            <a:p>
              <a:pPr eaLnBrk="0" hangingPunct="0"/>
              <a:endParaRPr lang="en-US"/>
            </a:p>
          </p:txBody>
        </p:sp>
        <p:sp>
          <p:nvSpPr>
            <p:cNvPr id="21676" name="Rectangle 49"/>
            <p:cNvSpPr>
              <a:spLocks noChangeArrowheads="1"/>
            </p:cNvSpPr>
            <p:nvPr/>
          </p:nvSpPr>
          <p:spPr bwMode="auto">
            <a:xfrm>
              <a:off x="2007" y="3609"/>
              <a:ext cx="224"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10.8</a:t>
              </a:r>
              <a:endParaRPr lang="en-US" sz="1600">
                <a:cs typeface="Times New Roman" pitchFamily="18" charset="0"/>
              </a:endParaRPr>
            </a:p>
          </p:txBody>
        </p:sp>
        <p:sp>
          <p:nvSpPr>
            <p:cNvPr id="21677" name="Rectangle 50"/>
            <p:cNvSpPr>
              <a:spLocks noChangeArrowheads="1"/>
            </p:cNvSpPr>
            <p:nvPr/>
          </p:nvSpPr>
          <p:spPr bwMode="auto">
            <a:xfrm>
              <a:off x="114" y="3575"/>
              <a:ext cx="1126" cy="227"/>
            </a:xfrm>
            <a:prstGeom prst="rect">
              <a:avLst/>
            </a:prstGeom>
            <a:noFill/>
            <a:ln w="9525">
              <a:noFill/>
              <a:miter lim="800000"/>
              <a:headEnd/>
              <a:tailEnd/>
            </a:ln>
          </p:spPr>
          <p:txBody>
            <a:bodyPr/>
            <a:lstStyle/>
            <a:p>
              <a:pPr eaLnBrk="0" hangingPunct="0"/>
              <a:endParaRPr lang="en-US"/>
            </a:p>
          </p:txBody>
        </p:sp>
        <p:sp>
          <p:nvSpPr>
            <p:cNvPr id="21678" name="Rectangle 51"/>
            <p:cNvSpPr>
              <a:spLocks noChangeArrowheads="1"/>
            </p:cNvSpPr>
            <p:nvPr/>
          </p:nvSpPr>
          <p:spPr bwMode="auto">
            <a:xfrm>
              <a:off x="170" y="3609"/>
              <a:ext cx="880"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Barnyard millet</a:t>
              </a:r>
              <a:endParaRPr lang="en-US" sz="1600">
                <a:cs typeface="Times New Roman" pitchFamily="18" charset="0"/>
              </a:endParaRPr>
            </a:p>
          </p:txBody>
        </p:sp>
        <p:sp>
          <p:nvSpPr>
            <p:cNvPr id="21679" name="Rectangle 52"/>
            <p:cNvSpPr>
              <a:spLocks noChangeArrowheads="1"/>
            </p:cNvSpPr>
            <p:nvPr/>
          </p:nvSpPr>
          <p:spPr bwMode="auto">
            <a:xfrm>
              <a:off x="5123" y="3344"/>
              <a:ext cx="570" cy="232"/>
            </a:xfrm>
            <a:prstGeom prst="rect">
              <a:avLst/>
            </a:prstGeom>
            <a:noFill/>
            <a:ln w="9525">
              <a:noFill/>
              <a:miter lim="800000"/>
              <a:headEnd/>
              <a:tailEnd/>
            </a:ln>
          </p:spPr>
          <p:txBody>
            <a:bodyPr/>
            <a:lstStyle/>
            <a:p>
              <a:pPr eaLnBrk="0" hangingPunct="0"/>
              <a:endParaRPr lang="en-US"/>
            </a:p>
          </p:txBody>
        </p:sp>
        <p:sp>
          <p:nvSpPr>
            <p:cNvPr id="21680" name="Rectangle 53"/>
            <p:cNvSpPr>
              <a:spLocks noChangeArrowheads="1"/>
            </p:cNvSpPr>
            <p:nvPr/>
          </p:nvSpPr>
          <p:spPr bwMode="auto">
            <a:xfrm>
              <a:off x="5319" y="3379"/>
              <a:ext cx="160"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7.0</a:t>
              </a:r>
              <a:endParaRPr lang="en-US" sz="1600">
                <a:cs typeface="Times New Roman" pitchFamily="18" charset="0"/>
              </a:endParaRPr>
            </a:p>
          </p:txBody>
        </p:sp>
        <p:sp>
          <p:nvSpPr>
            <p:cNvPr id="21681" name="Rectangle 54"/>
            <p:cNvSpPr>
              <a:spLocks noChangeArrowheads="1"/>
            </p:cNvSpPr>
            <p:nvPr/>
          </p:nvSpPr>
          <p:spPr bwMode="auto">
            <a:xfrm>
              <a:off x="4363" y="3344"/>
              <a:ext cx="761" cy="232"/>
            </a:xfrm>
            <a:prstGeom prst="rect">
              <a:avLst/>
            </a:prstGeom>
            <a:noFill/>
            <a:ln w="9525">
              <a:noFill/>
              <a:miter lim="800000"/>
              <a:headEnd/>
              <a:tailEnd/>
            </a:ln>
          </p:spPr>
          <p:txBody>
            <a:bodyPr/>
            <a:lstStyle/>
            <a:p>
              <a:pPr eaLnBrk="0" hangingPunct="0"/>
              <a:endParaRPr lang="en-US"/>
            </a:p>
          </p:txBody>
        </p:sp>
        <p:sp>
          <p:nvSpPr>
            <p:cNvPr id="21682" name="Rectangle 55"/>
            <p:cNvSpPr>
              <a:spLocks noChangeArrowheads="1"/>
            </p:cNvSpPr>
            <p:nvPr/>
          </p:nvSpPr>
          <p:spPr bwMode="auto">
            <a:xfrm>
              <a:off x="4636" y="3379"/>
              <a:ext cx="192"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220</a:t>
              </a:r>
              <a:endParaRPr lang="en-US" sz="1600">
                <a:cs typeface="Times New Roman" pitchFamily="18" charset="0"/>
              </a:endParaRPr>
            </a:p>
          </p:txBody>
        </p:sp>
        <p:sp>
          <p:nvSpPr>
            <p:cNvPr id="21683" name="Rectangle 56"/>
            <p:cNvSpPr>
              <a:spLocks noChangeArrowheads="1"/>
            </p:cNvSpPr>
            <p:nvPr/>
          </p:nvSpPr>
          <p:spPr bwMode="auto">
            <a:xfrm>
              <a:off x="3746" y="3344"/>
              <a:ext cx="618" cy="232"/>
            </a:xfrm>
            <a:prstGeom prst="rect">
              <a:avLst/>
            </a:prstGeom>
            <a:noFill/>
            <a:ln w="9525">
              <a:noFill/>
              <a:miter lim="800000"/>
              <a:headEnd/>
              <a:tailEnd/>
            </a:ln>
          </p:spPr>
          <p:txBody>
            <a:bodyPr/>
            <a:lstStyle/>
            <a:p>
              <a:pPr eaLnBrk="0" hangingPunct="0"/>
              <a:endParaRPr lang="en-US"/>
            </a:p>
          </p:txBody>
        </p:sp>
        <p:sp>
          <p:nvSpPr>
            <p:cNvPr id="21684" name="Rectangle 57"/>
            <p:cNvSpPr>
              <a:spLocks noChangeArrowheads="1"/>
            </p:cNvSpPr>
            <p:nvPr/>
          </p:nvSpPr>
          <p:spPr bwMode="auto">
            <a:xfrm>
              <a:off x="3983" y="3379"/>
              <a:ext cx="128"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27</a:t>
              </a:r>
              <a:endParaRPr lang="en-US" sz="1600">
                <a:cs typeface="Times New Roman" pitchFamily="18" charset="0"/>
              </a:endParaRPr>
            </a:p>
          </p:txBody>
        </p:sp>
        <p:sp>
          <p:nvSpPr>
            <p:cNvPr id="21685" name="Rectangle 58"/>
            <p:cNvSpPr>
              <a:spLocks noChangeArrowheads="1"/>
            </p:cNvSpPr>
            <p:nvPr/>
          </p:nvSpPr>
          <p:spPr bwMode="auto">
            <a:xfrm>
              <a:off x="3081" y="3344"/>
              <a:ext cx="666" cy="232"/>
            </a:xfrm>
            <a:prstGeom prst="rect">
              <a:avLst/>
            </a:prstGeom>
            <a:noFill/>
            <a:ln w="9525">
              <a:noFill/>
              <a:miter lim="800000"/>
              <a:headEnd/>
              <a:tailEnd/>
            </a:ln>
          </p:spPr>
          <p:txBody>
            <a:bodyPr/>
            <a:lstStyle/>
            <a:p>
              <a:pPr eaLnBrk="0" hangingPunct="0"/>
              <a:endParaRPr lang="en-US"/>
            </a:p>
          </p:txBody>
        </p:sp>
        <p:sp>
          <p:nvSpPr>
            <p:cNvPr id="21686" name="Rectangle 59"/>
            <p:cNvSpPr>
              <a:spLocks noChangeArrowheads="1"/>
            </p:cNvSpPr>
            <p:nvPr/>
          </p:nvSpPr>
          <p:spPr bwMode="auto">
            <a:xfrm>
              <a:off x="3324" y="3379"/>
              <a:ext cx="160"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1.5</a:t>
              </a:r>
              <a:endParaRPr lang="en-US" sz="1600">
                <a:cs typeface="Times New Roman" pitchFamily="18" charset="0"/>
              </a:endParaRPr>
            </a:p>
          </p:txBody>
        </p:sp>
        <p:sp>
          <p:nvSpPr>
            <p:cNvPr id="21687" name="Rectangle 60"/>
            <p:cNvSpPr>
              <a:spLocks noChangeArrowheads="1"/>
            </p:cNvSpPr>
            <p:nvPr/>
          </p:nvSpPr>
          <p:spPr bwMode="auto">
            <a:xfrm>
              <a:off x="2416" y="3344"/>
              <a:ext cx="666" cy="232"/>
            </a:xfrm>
            <a:prstGeom prst="rect">
              <a:avLst/>
            </a:prstGeom>
            <a:noFill/>
            <a:ln w="9525">
              <a:noFill/>
              <a:miter lim="800000"/>
              <a:headEnd/>
              <a:tailEnd/>
            </a:ln>
          </p:spPr>
          <p:txBody>
            <a:bodyPr/>
            <a:lstStyle/>
            <a:p>
              <a:pPr eaLnBrk="0" hangingPunct="0"/>
              <a:endParaRPr lang="en-US"/>
            </a:p>
          </p:txBody>
        </p:sp>
        <p:sp>
          <p:nvSpPr>
            <p:cNvPr id="21688" name="Rectangle 61"/>
            <p:cNvSpPr>
              <a:spLocks noChangeArrowheads="1"/>
            </p:cNvSpPr>
            <p:nvPr/>
          </p:nvSpPr>
          <p:spPr bwMode="auto">
            <a:xfrm>
              <a:off x="2660" y="3379"/>
              <a:ext cx="160"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7.6</a:t>
              </a:r>
              <a:endParaRPr lang="en-US" sz="1600">
                <a:cs typeface="Times New Roman" pitchFamily="18" charset="0"/>
              </a:endParaRPr>
            </a:p>
          </p:txBody>
        </p:sp>
        <p:sp>
          <p:nvSpPr>
            <p:cNvPr id="21689" name="Rectangle 62"/>
            <p:cNvSpPr>
              <a:spLocks noChangeArrowheads="1"/>
            </p:cNvSpPr>
            <p:nvPr/>
          </p:nvSpPr>
          <p:spPr bwMode="auto">
            <a:xfrm>
              <a:off x="1846" y="3344"/>
              <a:ext cx="572" cy="232"/>
            </a:xfrm>
            <a:prstGeom prst="rect">
              <a:avLst/>
            </a:prstGeom>
            <a:noFill/>
            <a:ln w="9525">
              <a:noFill/>
              <a:miter lim="800000"/>
              <a:headEnd/>
              <a:tailEnd/>
            </a:ln>
          </p:spPr>
          <p:txBody>
            <a:bodyPr/>
            <a:lstStyle/>
            <a:p>
              <a:pPr eaLnBrk="0" hangingPunct="0"/>
              <a:endParaRPr lang="en-US"/>
            </a:p>
          </p:txBody>
        </p:sp>
        <p:sp>
          <p:nvSpPr>
            <p:cNvPr id="21690" name="Rectangle 63"/>
            <p:cNvSpPr>
              <a:spLocks noChangeArrowheads="1"/>
            </p:cNvSpPr>
            <p:nvPr/>
          </p:nvSpPr>
          <p:spPr bwMode="auto">
            <a:xfrm>
              <a:off x="2043" y="3379"/>
              <a:ext cx="160"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7.7</a:t>
              </a:r>
              <a:endParaRPr lang="en-US" sz="1600">
                <a:cs typeface="Times New Roman" pitchFamily="18" charset="0"/>
              </a:endParaRPr>
            </a:p>
          </p:txBody>
        </p:sp>
        <p:sp>
          <p:nvSpPr>
            <p:cNvPr id="21691" name="Rectangle 64"/>
            <p:cNvSpPr>
              <a:spLocks noChangeArrowheads="1"/>
            </p:cNvSpPr>
            <p:nvPr/>
          </p:nvSpPr>
          <p:spPr bwMode="auto">
            <a:xfrm>
              <a:off x="114" y="3344"/>
              <a:ext cx="1126" cy="232"/>
            </a:xfrm>
            <a:prstGeom prst="rect">
              <a:avLst/>
            </a:prstGeom>
            <a:noFill/>
            <a:ln w="9525">
              <a:noFill/>
              <a:miter lim="800000"/>
              <a:headEnd/>
              <a:tailEnd/>
            </a:ln>
          </p:spPr>
          <p:txBody>
            <a:bodyPr/>
            <a:lstStyle/>
            <a:p>
              <a:pPr eaLnBrk="0" hangingPunct="0"/>
              <a:endParaRPr lang="en-US"/>
            </a:p>
          </p:txBody>
        </p:sp>
        <p:sp>
          <p:nvSpPr>
            <p:cNvPr id="21692" name="Rectangle 65"/>
            <p:cNvSpPr>
              <a:spLocks noChangeArrowheads="1"/>
            </p:cNvSpPr>
            <p:nvPr/>
          </p:nvSpPr>
          <p:spPr bwMode="auto">
            <a:xfrm>
              <a:off x="170" y="3379"/>
              <a:ext cx="647"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Little millet</a:t>
              </a:r>
              <a:endParaRPr lang="en-US" sz="1600">
                <a:cs typeface="Times New Roman" pitchFamily="18" charset="0"/>
              </a:endParaRPr>
            </a:p>
          </p:txBody>
        </p:sp>
        <p:sp>
          <p:nvSpPr>
            <p:cNvPr id="21693" name="Rectangle 66"/>
            <p:cNvSpPr>
              <a:spLocks noChangeArrowheads="1"/>
            </p:cNvSpPr>
            <p:nvPr/>
          </p:nvSpPr>
          <p:spPr bwMode="auto">
            <a:xfrm>
              <a:off x="5123" y="3113"/>
              <a:ext cx="570" cy="232"/>
            </a:xfrm>
            <a:prstGeom prst="rect">
              <a:avLst/>
            </a:prstGeom>
            <a:noFill/>
            <a:ln w="9525">
              <a:noFill/>
              <a:miter lim="800000"/>
              <a:headEnd/>
              <a:tailEnd/>
            </a:ln>
          </p:spPr>
          <p:txBody>
            <a:bodyPr/>
            <a:lstStyle/>
            <a:p>
              <a:pPr eaLnBrk="0" hangingPunct="0"/>
              <a:endParaRPr lang="en-US"/>
            </a:p>
          </p:txBody>
        </p:sp>
        <p:sp>
          <p:nvSpPr>
            <p:cNvPr id="21694" name="Rectangle 67"/>
            <p:cNvSpPr>
              <a:spLocks noChangeArrowheads="1"/>
            </p:cNvSpPr>
            <p:nvPr/>
          </p:nvSpPr>
          <p:spPr bwMode="auto">
            <a:xfrm>
              <a:off x="5319" y="3147"/>
              <a:ext cx="160"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4.9</a:t>
              </a:r>
              <a:endParaRPr lang="en-US" sz="1600">
                <a:cs typeface="Times New Roman" pitchFamily="18" charset="0"/>
              </a:endParaRPr>
            </a:p>
          </p:txBody>
        </p:sp>
        <p:sp>
          <p:nvSpPr>
            <p:cNvPr id="21695" name="Rectangle 68"/>
            <p:cNvSpPr>
              <a:spLocks noChangeArrowheads="1"/>
            </p:cNvSpPr>
            <p:nvPr/>
          </p:nvSpPr>
          <p:spPr bwMode="auto">
            <a:xfrm>
              <a:off x="4363" y="3113"/>
              <a:ext cx="761" cy="232"/>
            </a:xfrm>
            <a:prstGeom prst="rect">
              <a:avLst/>
            </a:prstGeom>
            <a:noFill/>
            <a:ln w="9525">
              <a:noFill/>
              <a:miter lim="800000"/>
              <a:headEnd/>
              <a:tailEnd/>
            </a:ln>
          </p:spPr>
          <p:txBody>
            <a:bodyPr/>
            <a:lstStyle/>
            <a:p>
              <a:pPr eaLnBrk="0" hangingPunct="0"/>
              <a:endParaRPr lang="en-US"/>
            </a:p>
          </p:txBody>
        </p:sp>
        <p:sp>
          <p:nvSpPr>
            <p:cNvPr id="21696" name="Rectangle 69"/>
            <p:cNvSpPr>
              <a:spLocks noChangeArrowheads="1"/>
            </p:cNvSpPr>
            <p:nvPr/>
          </p:nvSpPr>
          <p:spPr bwMode="auto">
            <a:xfrm>
              <a:off x="4636" y="3147"/>
              <a:ext cx="192"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290</a:t>
              </a:r>
              <a:endParaRPr lang="en-US" sz="1600">
                <a:cs typeface="Times New Roman" pitchFamily="18" charset="0"/>
              </a:endParaRPr>
            </a:p>
          </p:txBody>
        </p:sp>
        <p:sp>
          <p:nvSpPr>
            <p:cNvPr id="21697" name="Rectangle 70"/>
            <p:cNvSpPr>
              <a:spLocks noChangeArrowheads="1"/>
            </p:cNvSpPr>
            <p:nvPr/>
          </p:nvSpPr>
          <p:spPr bwMode="auto">
            <a:xfrm>
              <a:off x="3746" y="3113"/>
              <a:ext cx="618" cy="232"/>
            </a:xfrm>
            <a:prstGeom prst="rect">
              <a:avLst/>
            </a:prstGeom>
            <a:noFill/>
            <a:ln w="9525">
              <a:noFill/>
              <a:miter lim="800000"/>
              <a:headEnd/>
              <a:tailEnd/>
            </a:ln>
          </p:spPr>
          <p:txBody>
            <a:bodyPr/>
            <a:lstStyle/>
            <a:p>
              <a:pPr eaLnBrk="0" hangingPunct="0"/>
              <a:endParaRPr lang="en-US"/>
            </a:p>
          </p:txBody>
        </p:sp>
        <p:sp>
          <p:nvSpPr>
            <p:cNvPr id="21698" name="Rectangle 71"/>
            <p:cNvSpPr>
              <a:spLocks noChangeArrowheads="1"/>
            </p:cNvSpPr>
            <p:nvPr/>
          </p:nvSpPr>
          <p:spPr bwMode="auto">
            <a:xfrm>
              <a:off x="3983" y="3147"/>
              <a:ext cx="128"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31</a:t>
              </a:r>
              <a:endParaRPr lang="en-US" sz="1600">
                <a:cs typeface="Times New Roman" pitchFamily="18" charset="0"/>
              </a:endParaRPr>
            </a:p>
          </p:txBody>
        </p:sp>
        <p:sp>
          <p:nvSpPr>
            <p:cNvPr id="21699" name="Rectangle 72"/>
            <p:cNvSpPr>
              <a:spLocks noChangeArrowheads="1"/>
            </p:cNvSpPr>
            <p:nvPr/>
          </p:nvSpPr>
          <p:spPr bwMode="auto">
            <a:xfrm>
              <a:off x="3081" y="3113"/>
              <a:ext cx="666" cy="232"/>
            </a:xfrm>
            <a:prstGeom prst="rect">
              <a:avLst/>
            </a:prstGeom>
            <a:noFill/>
            <a:ln w="9525">
              <a:noFill/>
              <a:miter lim="800000"/>
              <a:headEnd/>
              <a:tailEnd/>
            </a:ln>
          </p:spPr>
          <p:txBody>
            <a:bodyPr/>
            <a:lstStyle/>
            <a:p>
              <a:pPr eaLnBrk="0" hangingPunct="0"/>
              <a:endParaRPr lang="en-US"/>
            </a:p>
          </p:txBody>
        </p:sp>
        <p:sp>
          <p:nvSpPr>
            <p:cNvPr id="21700" name="Rectangle 73"/>
            <p:cNvSpPr>
              <a:spLocks noChangeArrowheads="1"/>
            </p:cNvSpPr>
            <p:nvPr/>
          </p:nvSpPr>
          <p:spPr bwMode="auto">
            <a:xfrm>
              <a:off x="3324" y="3147"/>
              <a:ext cx="160"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3.5</a:t>
              </a:r>
              <a:endParaRPr lang="en-US" sz="1600">
                <a:cs typeface="Times New Roman" pitchFamily="18" charset="0"/>
              </a:endParaRPr>
            </a:p>
          </p:txBody>
        </p:sp>
        <p:sp>
          <p:nvSpPr>
            <p:cNvPr id="21701" name="Rectangle 74"/>
            <p:cNvSpPr>
              <a:spLocks noChangeArrowheads="1"/>
            </p:cNvSpPr>
            <p:nvPr/>
          </p:nvSpPr>
          <p:spPr bwMode="auto">
            <a:xfrm>
              <a:off x="2416" y="3113"/>
              <a:ext cx="666" cy="232"/>
            </a:xfrm>
            <a:prstGeom prst="rect">
              <a:avLst/>
            </a:prstGeom>
            <a:noFill/>
            <a:ln w="9525">
              <a:noFill/>
              <a:miter lim="800000"/>
              <a:headEnd/>
              <a:tailEnd/>
            </a:ln>
          </p:spPr>
          <p:txBody>
            <a:bodyPr/>
            <a:lstStyle/>
            <a:p>
              <a:pPr eaLnBrk="0" hangingPunct="0"/>
              <a:endParaRPr lang="en-US"/>
            </a:p>
          </p:txBody>
        </p:sp>
        <p:sp>
          <p:nvSpPr>
            <p:cNvPr id="21702" name="Rectangle 75"/>
            <p:cNvSpPr>
              <a:spLocks noChangeArrowheads="1"/>
            </p:cNvSpPr>
            <p:nvPr/>
          </p:nvSpPr>
          <p:spPr bwMode="auto">
            <a:xfrm>
              <a:off x="2624" y="3147"/>
              <a:ext cx="224"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10.0</a:t>
              </a:r>
              <a:endParaRPr lang="en-US" sz="1600">
                <a:cs typeface="Times New Roman" pitchFamily="18" charset="0"/>
              </a:endParaRPr>
            </a:p>
          </p:txBody>
        </p:sp>
        <p:sp>
          <p:nvSpPr>
            <p:cNvPr id="21703" name="Rectangle 76"/>
            <p:cNvSpPr>
              <a:spLocks noChangeArrowheads="1"/>
            </p:cNvSpPr>
            <p:nvPr/>
          </p:nvSpPr>
          <p:spPr bwMode="auto">
            <a:xfrm>
              <a:off x="1846" y="3113"/>
              <a:ext cx="572" cy="232"/>
            </a:xfrm>
            <a:prstGeom prst="rect">
              <a:avLst/>
            </a:prstGeom>
            <a:noFill/>
            <a:ln w="9525">
              <a:noFill/>
              <a:miter lim="800000"/>
              <a:headEnd/>
              <a:tailEnd/>
            </a:ln>
          </p:spPr>
          <p:txBody>
            <a:bodyPr/>
            <a:lstStyle/>
            <a:p>
              <a:pPr eaLnBrk="0" hangingPunct="0"/>
              <a:endParaRPr lang="en-US"/>
            </a:p>
          </p:txBody>
        </p:sp>
        <p:sp>
          <p:nvSpPr>
            <p:cNvPr id="21704" name="Rectangle 77"/>
            <p:cNvSpPr>
              <a:spLocks noChangeArrowheads="1"/>
            </p:cNvSpPr>
            <p:nvPr/>
          </p:nvSpPr>
          <p:spPr bwMode="auto">
            <a:xfrm>
              <a:off x="2043" y="3147"/>
              <a:ext cx="160"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9.9</a:t>
              </a:r>
              <a:endParaRPr lang="en-US" sz="1600">
                <a:cs typeface="Times New Roman" pitchFamily="18" charset="0"/>
              </a:endParaRPr>
            </a:p>
          </p:txBody>
        </p:sp>
        <p:sp>
          <p:nvSpPr>
            <p:cNvPr id="21705" name="Rectangle 78"/>
            <p:cNvSpPr>
              <a:spLocks noChangeArrowheads="1"/>
            </p:cNvSpPr>
            <p:nvPr/>
          </p:nvSpPr>
          <p:spPr bwMode="auto">
            <a:xfrm>
              <a:off x="114" y="3113"/>
              <a:ext cx="1126" cy="232"/>
            </a:xfrm>
            <a:prstGeom prst="rect">
              <a:avLst/>
            </a:prstGeom>
            <a:noFill/>
            <a:ln w="9525">
              <a:noFill/>
              <a:miter lim="800000"/>
              <a:headEnd/>
              <a:tailEnd/>
            </a:ln>
          </p:spPr>
          <p:txBody>
            <a:bodyPr/>
            <a:lstStyle/>
            <a:p>
              <a:pPr eaLnBrk="0" hangingPunct="0"/>
              <a:endParaRPr lang="en-US"/>
            </a:p>
          </p:txBody>
        </p:sp>
        <p:sp>
          <p:nvSpPr>
            <p:cNvPr id="21706" name="Rectangle 79"/>
            <p:cNvSpPr>
              <a:spLocks noChangeArrowheads="1"/>
            </p:cNvSpPr>
            <p:nvPr/>
          </p:nvSpPr>
          <p:spPr bwMode="auto">
            <a:xfrm>
              <a:off x="170" y="3147"/>
              <a:ext cx="732"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Foxtail millet</a:t>
              </a:r>
              <a:endParaRPr lang="en-US" sz="1600">
                <a:cs typeface="Times New Roman" pitchFamily="18" charset="0"/>
              </a:endParaRPr>
            </a:p>
          </p:txBody>
        </p:sp>
        <p:sp>
          <p:nvSpPr>
            <p:cNvPr id="21707" name="Rectangle 80"/>
            <p:cNvSpPr>
              <a:spLocks noChangeArrowheads="1"/>
            </p:cNvSpPr>
            <p:nvPr/>
          </p:nvSpPr>
          <p:spPr bwMode="auto">
            <a:xfrm>
              <a:off x="5123" y="2882"/>
              <a:ext cx="570" cy="232"/>
            </a:xfrm>
            <a:prstGeom prst="rect">
              <a:avLst/>
            </a:prstGeom>
            <a:noFill/>
            <a:ln w="9525">
              <a:noFill/>
              <a:miter lim="800000"/>
              <a:headEnd/>
              <a:tailEnd/>
            </a:ln>
          </p:spPr>
          <p:txBody>
            <a:bodyPr/>
            <a:lstStyle/>
            <a:p>
              <a:pPr eaLnBrk="0" hangingPunct="0"/>
              <a:endParaRPr lang="en-US"/>
            </a:p>
          </p:txBody>
        </p:sp>
        <p:sp>
          <p:nvSpPr>
            <p:cNvPr id="21708" name="Rectangle 81"/>
            <p:cNvSpPr>
              <a:spLocks noChangeArrowheads="1"/>
            </p:cNvSpPr>
            <p:nvPr/>
          </p:nvSpPr>
          <p:spPr bwMode="auto">
            <a:xfrm>
              <a:off x="5267" y="2907"/>
              <a:ext cx="270" cy="228"/>
            </a:xfrm>
            <a:prstGeom prst="rect">
              <a:avLst/>
            </a:prstGeom>
            <a:noFill/>
            <a:ln w="9525">
              <a:noFill/>
              <a:miter lim="800000"/>
              <a:headEnd/>
              <a:tailEnd/>
            </a:ln>
          </p:spPr>
          <p:txBody>
            <a:bodyPr wrap="none" lIns="0" tIns="0" rIns="0" bIns="0">
              <a:spAutoFit/>
            </a:bodyPr>
            <a:lstStyle/>
            <a:p>
              <a:pPr eaLnBrk="0" hangingPunct="0"/>
              <a:r>
                <a:rPr lang="en-US" sz="2000" b="1" dirty="0">
                  <a:solidFill>
                    <a:srgbClr val="FF0000"/>
                  </a:solidFill>
                  <a:latin typeface="Arial Black" pitchFamily="34" charset="0"/>
                  <a:cs typeface="Times New Roman" pitchFamily="18" charset="0"/>
                </a:rPr>
                <a:t>9.9</a:t>
              </a:r>
            </a:p>
          </p:txBody>
        </p:sp>
        <p:sp>
          <p:nvSpPr>
            <p:cNvPr id="21709" name="Rectangle 82"/>
            <p:cNvSpPr>
              <a:spLocks noChangeArrowheads="1"/>
            </p:cNvSpPr>
            <p:nvPr/>
          </p:nvSpPr>
          <p:spPr bwMode="auto">
            <a:xfrm>
              <a:off x="4363" y="2882"/>
              <a:ext cx="761" cy="232"/>
            </a:xfrm>
            <a:prstGeom prst="rect">
              <a:avLst/>
            </a:prstGeom>
            <a:noFill/>
            <a:ln w="9525">
              <a:noFill/>
              <a:miter lim="800000"/>
              <a:headEnd/>
              <a:tailEnd/>
            </a:ln>
          </p:spPr>
          <p:txBody>
            <a:bodyPr/>
            <a:lstStyle/>
            <a:p>
              <a:pPr eaLnBrk="0" hangingPunct="0"/>
              <a:endParaRPr lang="en-US"/>
            </a:p>
          </p:txBody>
        </p:sp>
        <p:sp>
          <p:nvSpPr>
            <p:cNvPr id="21710" name="Rectangle 83"/>
            <p:cNvSpPr>
              <a:spLocks noChangeArrowheads="1"/>
            </p:cNvSpPr>
            <p:nvPr/>
          </p:nvSpPr>
          <p:spPr bwMode="auto">
            <a:xfrm>
              <a:off x="4636" y="2917"/>
              <a:ext cx="192"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250</a:t>
              </a:r>
              <a:endParaRPr lang="en-US" sz="1600">
                <a:cs typeface="Times New Roman" pitchFamily="18" charset="0"/>
              </a:endParaRPr>
            </a:p>
          </p:txBody>
        </p:sp>
        <p:sp>
          <p:nvSpPr>
            <p:cNvPr id="21711" name="Rectangle 84"/>
            <p:cNvSpPr>
              <a:spLocks noChangeArrowheads="1"/>
            </p:cNvSpPr>
            <p:nvPr/>
          </p:nvSpPr>
          <p:spPr bwMode="auto">
            <a:xfrm>
              <a:off x="3746" y="2882"/>
              <a:ext cx="618" cy="232"/>
            </a:xfrm>
            <a:prstGeom prst="rect">
              <a:avLst/>
            </a:prstGeom>
            <a:noFill/>
            <a:ln w="9525">
              <a:noFill/>
              <a:miter lim="800000"/>
              <a:headEnd/>
              <a:tailEnd/>
            </a:ln>
          </p:spPr>
          <p:txBody>
            <a:bodyPr/>
            <a:lstStyle/>
            <a:p>
              <a:pPr eaLnBrk="0" hangingPunct="0"/>
              <a:endParaRPr lang="en-US"/>
            </a:p>
          </p:txBody>
        </p:sp>
        <p:sp>
          <p:nvSpPr>
            <p:cNvPr id="21712" name="Rectangle 85"/>
            <p:cNvSpPr>
              <a:spLocks noChangeArrowheads="1"/>
            </p:cNvSpPr>
            <p:nvPr/>
          </p:nvSpPr>
          <p:spPr bwMode="auto">
            <a:xfrm>
              <a:off x="3870" y="2917"/>
              <a:ext cx="378" cy="228"/>
            </a:xfrm>
            <a:prstGeom prst="rect">
              <a:avLst/>
            </a:prstGeom>
            <a:noFill/>
            <a:ln w="9525">
              <a:noFill/>
              <a:miter lim="800000"/>
              <a:headEnd/>
              <a:tailEnd/>
            </a:ln>
          </p:spPr>
          <p:txBody>
            <a:bodyPr wrap="none" lIns="0" tIns="0" rIns="0" bIns="0">
              <a:spAutoFit/>
            </a:bodyPr>
            <a:lstStyle/>
            <a:p>
              <a:pPr algn="ctr" eaLnBrk="0" hangingPunct="0"/>
              <a:r>
                <a:rPr lang="en-US" sz="2000" b="1" dirty="0">
                  <a:solidFill>
                    <a:srgbClr val="FF0000"/>
                  </a:solidFill>
                  <a:latin typeface="Arial Black" pitchFamily="34" charset="0"/>
                  <a:cs typeface="Times New Roman" pitchFamily="18" charset="0"/>
                </a:rPr>
                <a:t>35.8</a:t>
              </a:r>
            </a:p>
          </p:txBody>
        </p:sp>
        <p:sp>
          <p:nvSpPr>
            <p:cNvPr id="21713" name="Rectangle 86"/>
            <p:cNvSpPr>
              <a:spLocks noChangeArrowheads="1"/>
            </p:cNvSpPr>
            <p:nvPr/>
          </p:nvSpPr>
          <p:spPr bwMode="auto">
            <a:xfrm>
              <a:off x="3081" y="2882"/>
              <a:ext cx="666" cy="232"/>
            </a:xfrm>
            <a:prstGeom prst="rect">
              <a:avLst/>
            </a:prstGeom>
            <a:noFill/>
            <a:ln w="9525">
              <a:noFill/>
              <a:miter lim="800000"/>
              <a:headEnd/>
              <a:tailEnd/>
            </a:ln>
          </p:spPr>
          <p:txBody>
            <a:bodyPr/>
            <a:lstStyle/>
            <a:p>
              <a:pPr eaLnBrk="0" hangingPunct="0"/>
              <a:endParaRPr lang="en-US"/>
            </a:p>
          </p:txBody>
        </p:sp>
        <p:sp>
          <p:nvSpPr>
            <p:cNvPr id="21714" name="Rectangle 87"/>
            <p:cNvSpPr>
              <a:spLocks noChangeArrowheads="1"/>
            </p:cNvSpPr>
            <p:nvPr/>
          </p:nvSpPr>
          <p:spPr bwMode="auto">
            <a:xfrm>
              <a:off x="3324" y="2917"/>
              <a:ext cx="160"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2.6</a:t>
              </a:r>
              <a:endParaRPr lang="en-US" sz="1600">
                <a:cs typeface="Times New Roman" pitchFamily="18" charset="0"/>
              </a:endParaRPr>
            </a:p>
          </p:txBody>
        </p:sp>
        <p:sp>
          <p:nvSpPr>
            <p:cNvPr id="21715" name="Rectangle 88"/>
            <p:cNvSpPr>
              <a:spLocks noChangeArrowheads="1"/>
            </p:cNvSpPr>
            <p:nvPr/>
          </p:nvSpPr>
          <p:spPr bwMode="auto">
            <a:xfrm>
              <a:off x="2416" y="2882"/>
              <a:ext cx="666" cy="232"/>
            </a:xfrm>
            <a:prstGeom prst="rect">
              <a:avLst/>
            </a:prstGeom>
            <a:noFill/>
            <a:ln w="9525">
              <a:noFill/>
              <a:miter lim="800000"/>
              <a:headEnd/>
              <a:tailEnd/>
            </a:ln>
          </p:spPr>
          <p:txBody>
            <a:bodyPr/>
            <a:lstStyle/>
            <a:p>
              <a:pPr eaLnBrk="0" hangingPunct="0"/>
              <a:endParaRPr lang="en-US"/>
            </a:p>
          </p:txBody>
        </p:sp>
        <p:sp>
          <p:nvSpPr>
            <p:cNvPr id="21716" name="Rectangle 89"/>
            <p:cNvSpPr>
              <a:spLocks noChangeArrowheads="1"/>
            </p:cNvSpPr>
            <p:nvPr/>
          </p:nvSpPr>
          <p:spPr bwMode="auto">
            <a:xfrm>
              <a:off x="2660" y="2917"/>
              <a:ext cx="160"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3.2</a:t>
              </a:r>
              <a:endParaRPr lang="en-US" sz="1600">
                <a:cs typeface="Times New Roman" pitchFamily="18" charset="0"/>
              </a:endParaRPr>
            </a:p>
          </p:txBody>
        </p:sp>
        <p:sp>
          <p:nvSpPr>
            <p:cNvPr id="21717" name="Rectangle 90"/>
            <p:cNvSpPr>
              <a:spLocks noChangeArrowheads="1"/>
            </p:cNvSpPr>
            <p:nvPr/>
          </p:nvSpPr>
          <p:spPr bwMode="auto">
            <a:xfrm>
              <a:off x="1846" y="2882"/>
              <a:ext cx="572" cy="232"/>
            </a:xfrm>
            <a:prstGeom prst="rect">
              <a:avLst/>
            </a:prstGeom>
            <a:noFill/>
            <a:ln w="9525">
              <a:noFill/>
              <a:miter lim="800000"/>
              <a:headEnd/>
              <a:tailEnd/>
            </a:ln>
          </p:spPr>
          <p:txBody>
            <a:bodyPr/>
            <a:lstStyle/>
            <a:p>
              <a:pPr eaLnBrk="0" hangingPunct="0"/>
              <a:endParaRPr lang="en-US"/>
            </a:p>
          </p:txBody>
        </p:sp>
        <p:sp>
          <p:nvSpPr>
            <p:cNvPr id="21718" name="Rectangle 91"/>
            <p:cNvSpPr>
              <a:spLocks noChangeArrowheads="1"/>
            </p:cNvSpPr>
            <p:nvPr/>
          </p:nvSpPr>
          <p:spPr bwMode="auto">
            <a:xfrm>
              <a:off x="2043" y="2917"/>
              <a:ext cx="160"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7.3</a:t>
              </a:r>
              <a:endParaRPr lang="en-US" sz="1600">
                <a:cs typeface="Times New Roman" pitchFamily="18" charset="0"/>
              </a:endParaRPr>
            </a:p>
          </p:txBody>
        </p:sp>
        <p:sp>
          <p:nvSpPr>
            <p:cNvPr id="21719" name="Rectangle 92"/>
            <p:cNvSpPr>
              <a:spLocks noChangeArrowheads="1"/>
            </p:cNvSpPr>
            <p:nvPr/>
          </p:nvSpPr>
          <p:spPr bwMode="auto">
            <a:xfrm>
              <a:off x="114" y="2882"/>
              <a:ext cx="1126" cy="232"/>
            </a:xfrm>
            <a:prstGeom prst="rect">
              <a:avLst/>
            </a:prstGeom>
            <a:noFill/>
            <a:ln w="9525">
              <a:noFill/>
              <a:miter lim="800000"/>
              <a:headEnd/>
              <a:tailEnd/>
            </a:ln>
          </p:spPr>
          <p:txBody>
            <a:bodyPr/>
            <a:lstStyle/>
            <a:p>
              <a:pPr eaLnBrk="0" hangingPunct="0"/>
              <a:endParaRPr lang="en-US"/>
            </a:p>
          </p:txBody>
        </p:sp>
        <p:sp>
          <p:nvSpPr>
            <p:cNvPr id="21720" name="Rectangle 93"/>
            <p:cNvSpPr>
              <a:spLocks noChangeArrowheads="1"/>
            </p:cNvSpPr>
            <p:nvPr/>
          </p:nvSpPr>
          <p:spPr bwMode="auto">
            <a:xfrm>
              <a:off x="170" y="2917"/>
              <a:ext cx="710"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Finger millet</a:t>
              </a:r>
              <a:endParaRPr lang="en-US" sz="1600">
                <a:cs typeface="Times New Roman" pitchFamily="18" charset="0"/>
              </a:endParaRPr>
            </a:p>
          </p:txBody>
        </p:sp>
        <p:sp>
          <p:nvSpPr>
            <p:cNvPr id="21721" name="Rectangle 94"/>
            <p:cNvSpPr>
              <a:spLocks noChangeArrowheads="1"/>
            </p:cNvSpPr>
            <p:nvPr/>
          </p:nvSpPr>
          <p:spPr bwMode="auto">
            <a:xfrm>
              <a:off x="5123" y="2651"/>
              <a:ext cx="570" cy="232"/>
            </a:xfrm>
            <a:prstGeom prst="rect">
              <a:avLst/>
            </a:prstGeom>
            <a:noFill/>
            <a:ln w="9525">
              <a:noFill/>
              <a:miter lim="800000"/>
              <a:headEnd/>
              <a:tailEnd/>
            </a:ln>
          </p:spPr>
          <p:txBody>
            <a:bodyPr/>
            <a:lstStyle/>
            <a:p>
              <a:pPr eaLnBrk="0" hangingPunct="0"/>
              <a:endParaRPr lang="en-US"/>
            </a:p>
          </p:txBody>
        </p:sp>
        <p:sp>
          <p:nvSpPr>
            <p:cNvPr id="21722" name="Rectangle 95"/>
            <p:cNvSpPr>
              <a:spLocks noChangeArrowheads="1"/>
            </p:cNvSpPr>
            <p:nvPr/>
          </p:nvSpPr>
          <p:spPr bwMode="auto">
            <a:xfrm>
              <a:off x="5319" y="2685"/>
              <a:ext cx="160"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2.3</a:t>
              </a:r>
              <a:endParaRPr lang="en-US" sz="1600">
                <a:cs typeface="Times New Roman" pitchFamily="18" charset="0"/>
              </a:endParaRPr>
            </a:p>
          </p:txBody>
        </p:sp>
        <p:sp>
          <p:nvSpPr>
            <p:cNvPr id="21723" name="Rectangle 96"/>
            <p:cNvSpPr>
              <a:spLocks noChangeArrowheads="1"/>
            </p:cNvSpPr>
            <p:nvPr/>
          </p:nvSpPr>
          <p:spPr bwMode="auto">
            <a:xfrm>
              <a:off x="4363" y="2651"/>
              <a:ext cx="761" cy="232"/>
            </a:xfrm>
            <a:prstGeom prst="rect">
              <a:avLst/>
            </a:prstGeom>
            <a:noFill/>
            <a:ln w="9525">
              <a:noFill/>
              <a:miter lim="800000"/>
              <a:headEnd/>
              <a:tailEnd/>
            </a:ln>
          </p:spPr>
          <p:txBody>
            <a:bodyPr/>
            <a:lstStyle/>
            <a:p>
              <a:pPr eaLnBrk="0" hangingPunct="0"/>
              <a:endParaRPr lang="en-US"/>
            </a:p>
          </p:txBody>
        </p:sp>
        <p:sp>
          <p:nvSpPr>
            <p:cNvPr id="21724" name="Rectangle 97"/>
            <p:cNvSpPr>
              <a:spLocks noChangeArrowheads="1"/>
            </p:cNvSpPr>
            <p:nvPr/>
          </p:nvSpPr>
          <p:spPr bwMode="auto">
            <a:xfrm>
              <a:off x="4636" y="2685"/>
              <a:ext cx="192"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348</a:t>
              </a:r>
              <a:endParaRPr lang="en-US" sz="1600">
                <a:cs typeface="Times New Roman" pitchFamily="18" charset="0"/>
              </a:endParaRPr>
            </a:p>
          </p:txBody>
        </p:sp>
        <p:sp>
          <p:nvSpPr>
            <p:cNvPr id="21725" name="Rectangle 98"/>
            <p:cNvSpPr>
              <a:spLocks noChangeArrowheads="1"/>
            </p:cNvSpPr>
            <p:nvPr/>
          </p:nvSpPr>
          <p:spPr bwMode="auto">
            <a:xfrm>
              <a:off x="3746" y="2651"/>
              <a:ext cx="618" cy="232"/>
            </a:xfrm>
            <a:prstGeom prst="rect">
              <a:avLst/>
            </a:prstGeom>
            <a:noFill/>
            <a:ln w="9525">
              <a:noFill/>
              <a:miter lim="800000"/>
              <a:headEnd/>
              <a:tailEnd/>
            </a:ln>
          </p:spPr>
          <p:txBody>
            <a:bodyPr/>
            <a:lstStyle/>
            <a:p>
              <a:pPr eaLnBrk="0" hangingPunct="0"/>
              <a:endParaRPr lang="en-US"/>
            </a:p>
          </p:txBody>
        </p:sp>
        <p:sp>
          <p:nvSpPr>
            <p:cNvPr id="21726" name="Rectangle 99"/>
            <p:cNvSpPr>
              <a:spLocks noChangeArrowheads="1"/>
            </p:cNvSpPr>
            <p:nvPr/>
          </p:nvSpPr>
          <p:spPr bwMode="auto">
            <a:xfrm>
              <a:off x="3983" y="2685"/>
              <a:ext cx="128"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10</a:t>
              </a:r>
              <a:endParaRPr lang="en-US" sz="1600">
                <a:cs typeface="Times New Roman" pitchFamily="18" charset="0"/>
              </a:endParaRPr>
            </a:p>
          </p:txBody>
        </p:sp>
        <p:sp>
          <p:nvSpPr>
            <p:cNvPr id="21727" name="Rectangle 100"/>
            <p:cNvSpPr>
              <a:spLocks noChangeArrowheads="1"/>
            </p:cNvSpPr>
            <p:nvPr/>
          </p:nvSpPr>
          <p:spPr bwMode="auto">
            <a:xfrm>
              <a:off x="3081" y="2651"/>
              <a:ext cx="666" cy="232"/>
            </a:xfrm>
            <a:prstGeom prst="rect">
              <a:avLst/>
            </a:prstGeom>
            <a:noFill/>
            <a:ln w="9525">
              <a:noFill/>
              <a:miter lim="800000"/>
              <a:headEnd/>
              <a:tailEnd/>
            </a:ln>
          </p:spPr>
          <p:txBody>
            <a:bodyPr/>
            <a:lstStyle/>
            <a:p>
              <a:pPr eaLnBrk="0" hangingPunct="0"/>
              <a:endParaRPr lang="en-US"/>
            </a:p>
          </p:txBody>
        </p:sp>
        <p:sp>
          <p:nvSpPr>
            <p:cNvPr id="21728" name="Rectangle 101"/>
            <p:cNvSpPr>
              <a:spLocks noChangeArrowheads="1"/>
            </p:cNvSpPr>
            <p:nvPr/>
          </p:nvSpPr>
          <p:spPr bwMode="auto">
            <a:xfrm>
              <a:off x="3324" y="2685"/>
              <a:ext cx="160"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1.5</a:t>
              </a:r>
              <a:endParaRPr lang="en-US" sz="1600">
                <a:cs typeface="Times New Roman" pitchFamily="18" charset="0"/>
              </a:endParaRPr>
            </a:p>
          </p:txBody>
        </p:sp>
        <p:sp>
          <p:nvSpPr>
            <p:cNvPr id="21729" name="Rectangle 102"/>
            <p:cNvSpPr>
              <a:spLocks noChangeArrowheads="1"/>
            </p:cNvSpPr>
            <p:nvPr/>
          </p:nvSpPr>
          <p:spPr bwMode="auto">
            <a:xfrm>
              <a:off x="2416" y="2651"/>
              <a:ext cx="666" cy="232"/>
            </a:xfrm>
            <a:prstGeom prst="rect">
              <a:avLst/>
            </a:prstGeom>
            <a:noFill/>
            <a:ln w="9525">
              <a:noFill/>
              <a:miter lim="800000"/>
              <a:headEnd/>
              <a:tailEnd/>
            </a:ln>
          </p:spPr>
          <p:txBody>
            <a:bodyPr/>
            <a:lstStyle/>
            <a:p>
              <a:pPr eaLnBrk="0" hangingPunct="0"/>
              <a:endParaRPr lang="en-US"/>
            </a:p>
          </p:txBody>
        </p:sp>
        <p:sp>
          <p:nvSpPr>
            <p:cNvPr id="21730" name="Rectangle 103"/>
            <p:cNvSpPr>
              <a:spLocks noChangeArrowheads="1"/>
            </p:cNvSpPr>
            <p:nvPr/>
          </p:nvSpPr>
          <p:spPr bwMode="auto">
            <a:xfrm>
              <a:off x="2660" y="2685"/>
              <a:ext cx="160"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1.2</a:t>
              </a:r>
              <a:endParaRPr lang="en-US" sz="1600">
                <a:cs typeface="Times New Roman" pitchFamily="18" charset="0"/>
              </a:endParaRPr>
            </a:p>
          </p:txBody>
        </p:sp>
        <p:sp>
          <p:nvSpPr>
            <p:cNvPr id="21731" name="Rectangle 104"/>
            <p:cNvSpPr>
              <a:spLocks noChangeArrowheads="1"/>
            </p:cNvSpPr>
            <p:nvPr/>
          </p:nvSpPr>
          <p:spPr bwMode="auto">
            <a:xfrm>
              <a:off x="1846" y="2651"/>
              <a:ext cx="572" cy="232"/>
            </a:xfrm>
            <a:prstGeom prst="rect">
              <a:avLst/>
            </a:prstGeom>
            <a:noFill/>
            <a:ln w="9525">
              <a:noFill/>
              <a:miter lim="800000"/>
              <a:headEnd/>
              <a:tailEnd/>
            </a:ln>
          </p:spPr>
          <p:txBody>
            <a:bodyPr/>
            <a:lstStyle/>
            <a:p>
              <a:pPr eaLnBrk="0" hangingPunct="0"/>
              <a:endParaRPr lang="en-US"/>
            </a:p>
          </p:txBody>
        </p:sp>
        <p:sp>
          <p:nvSpPr>
            <p:cNvPr id="21732" name="Rectangle 105"/>
            <p:cNvSpPr>
              <a:spLocks noChangeArrowheads="1"/>
            </p:cNvSpPr>
            <p:nvPr/>
          </p:nvSpPr>
          <p:spPr bwMode="auto">
            <a:xfrm>
              <a:off x="2007" y="2685"/>
              <a:ext cx="224"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11.1</a:t>
              </a:r>
              <a:endParaRPr lang="en-US" sz="1600">
                <a:cs typeface="Times New Roman" pitchFamily="18" charset="0"/>
              </a:endParaRPr>
            </a:p>
          </p:txBody>
        </p:sp>
        <p:sp>
          <p:nvSpPr>
            <p:cNvPr id="21733" name="Rectangle 106"/>
            <p:cNvSpPr>
              <a:spLocks noChangeArrowheads="1"/>
            </p:cNvSpPr>
            <p:nvPr/>
          </p:nvSpPr>
          <p:spPr bwMode="auto">
            <a:xfrm>
              <a:off x="114" y="2651"/>
              <a:ext cx="1126" cy="232"/>
            </a:xfrm>
            <a:prstGeom prst="rect">
              <a:avLst/>
            </a:prstGeom>
            <a:noFill/>
            <a:ln w="9525">
              <a:noFill/>
              <a:miter lim="800000"/>
              <a:headEnd/>
              <a:tailEnd/>
            </a:ln>
          </p:spPr>
          <p:txBody>
            <a:bodyPr/>
            <a:lstStyle/>
            <a:p>
              <a:pPr eaLnBrk="0" hangingPunct="0"/>
              <a:endParaRPr lang="en-US"/>
            </a:p>
          </p:txBody>
        </p:sp>
        <p:sp>
          <p:nvSpPr>
            <p:cNvPr id="21734" name="Rectangle 107"/>
            <p:cNvSpPr>
              <a:spLocks noChangeArrowheads="1"/>
            </p:cNvSpPr>
            <p:nvPr/>
          </p:nvSpPr>
          <p:spPr bwMode="auto">
            <a:xfrm>
              <a:off x="170" y="2685"/>
              <a:ext cx="335"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Maize</a:t>
              </a:r>
              <a:endParaRPr lang="en-US" sz="1600">
                <a:cs typeface="Times New Roman" pitchFamily="18" charset="0"/>
              </a:endParaRPr>
            </a:p>
          </p:txBody>
        </p:sp>
        <p:sp>
          <p:nvSpPr>
            <p:cNvPr id="21735" name="Rectangle 108"/>
            <p:cNvSpPr>
              <a:spLocks noChangeArrowheads="1"/>
            </p:cNvSpPr>
            <p:nvPr/>
          </p:nvSpPr>
          <p:spPr bwMode="auto">
            <a:xfrm>
              <a:off x="5123" y="2420"/>
              <a:ext cx="570" cy="232"/>
            </a:xfrm>
            <a:prstGeom prst="rect">
              <a:avLst/>
            </a:prstGeom>
            <a:noFill/>
            <a:ln w="9525">
              <a:noFill/>
              <a:miter lim="800000"/>
              <a:headEnd/>
              <a:tailEnd/>
            </a:ln>
          </p:spPr>
          <p:txBody>
            <a:bodyPr/>
            <a:lstStyle/>
            <a:p>
              <a:pPr eaLnBrk="0" hangingPunct="0"/>
              <a:endParaRPr lang="en-US"/>
            </a:p>
          </p:txBody>
        </p:sp>
        <p:sp>
          <p:nvSpPr>
            <p:cNvPr id="21736" name="Rectangle 109"/>
            <p:cNvSpPr>
              <a:spLocks noChangeArrowheads="1"/>
            </p:cNvSpPr>
            <p:nvPr/>
          </p:nvSpPr>
          <p:spPr bwMode="auto">
            <a:xfrm>
              <a:off x="5319" y="2455"/>
              <a:ext cx="160"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5.3</a:t>
              </a:r>
              <a:endParaRPr lang="en-US" sz="1600">
                <a:cs typeface="Times New Roman" pitchFamily="18" charset="0"/>
              </a:endParaRPr>
            </a:p>
          </p:txBody>
        </p:sp>
        <p:sp>
          <p:nvSpPr>
            <p:cNvPr id="21737" name="Rectangle 110"/>
            <p:cNvSpPr>
              <a:spLocks noChangeArrowheads="1"/>
            </p:cNvSpPr>
            <p:nvPr/>
          </p:nvSpPr>
          <p:spPr bwMode="auto">
            <a:xfrm>
              <a:off x="4363" y="2420"/>
              <a:ext cx="761" cy="232"/>
            </a:xfrm>
            <a:prstGeom prst="rect">
              <a:avLst/>
            </a:prstGeom>
            <a:noFill/>
            <a:ln w="9525">
              <a:noFill/>
              <a:miter lim="800000"/>
              <a:headEnd/>
              <a:tailEnd/>
            </a:ln>
          </p:spPr>
          <p:txBody>
            <a:bodyPr/>
            <a:lstStyle/>
            <a:p>
              <a:pPr eaLnBrk="0" hangingPunct="0"/>
              <a:endParaRPr lang="en-US"/>
            </a:p>
          </p:txBody>
        </p:sp>
        <p:sp>
          <p:nvSpPr>
            <p:cNvPr id="21738" name="Rectangle 111"/>
            <p:cNvSpPr>
              <a:spLocks noChangeArrowheads="1"/>
            </p:cNvSpPr>
            <p:nvPr/>
          </p:nvSpPr>
          <p:spPr bwMode="auto">
            <a:xfrm>
              <a:off x="4636" y="2455"/>
              <a:ext cx="192"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306</a:t>
              </a:r>
              <a:endParaRPr lang="en-US" sz="1600">
                <a:cs typeface="Times New Roman" pitchFamily="18" charset="0"/>
              </a:endParaRPr>
            </a:p>
          </p:txBody>
        </p:sp>
        <p:sp>
          <p:nvSpPr>
            <p:cNvPr id="21739" name="Rectangle 112"/>
            <p:cNvSpPr>
              <a:spLocks noChangeArrowheads="1"/>
            </p:cNvSpPr>
            <p:nvPr/>
          </p:nvSpPr>
          <p:spPr bwMode="auto">
            <a:xfrm>
              <a:off x="3746" y="2420"/>
              <a:ext cx="618" cy="232"/>
            </a:xfrm>
            <a:prstGeom prst="rect">
              <a:avLst/>
            </a:prstGeom>
            <a:noFill/>
            <a:ln w="9525">
              <a:noFill/>
              <a:miter lim="800000"/>
              <a:headEnd/>
              <a:tailEnd/>
            </a:ln>
          </p:spPr>
          <p:txBody>
            <a:bodyPr/>
            <a:lstStyle/>
            <a:p>
              <a:pPr eaLnBrk="0" hangingPunct="0"/>
              <a:endParaRPr lang="en-US"/>
            </a:p>
          </p:txBody>
        </p:sp>
        <p:sp>
          <p:nvSpPr>
            <p:cNvPr id="21740" name="Rectangle 113"/>
            <p:cNvSpPr>
              <a:spLocks noChangeArrowheads="1"/>
            </p:cNvSpPr>
            <p:nvPr/>
          </p:nvSpPr>
          <p:spPr bwMode="auto">
            <a:xfrm>
              <a:off x="3983" y="2455"/>
              <a:ext cx="128"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31</a:t>
              </a:r>
              <a:endParaRPr lang="en-US" sz="1600">
                <a:cs typeface="Times New Roman" pitchFamily="18" charset="0"/>
              </a:endParaRPr>
            </a:p>
          </p:txBody>
        </p:sp>
        <p:sp>
          <p:nvSpPr>
            <p:cNvPr id="21741" name="Rectangle 114"/>
            <p:cNvSpPr>
              <a:spLocks noChangeArrowheads="1"/>
            </p:cNvSpPr>
            <p:nvPr/>
          </p:nvSpPr>
          <p:spPr bwMode="auto">
            <a:xfrm>
              <a:off x="3081" y="2420"/>
              <a:ext cx="666" cy="232"/>
            </a:xfrm>
            <a:prstGeom prst="rect">
              <a:avLst/>
            </a:prstGeom>
            <a:noFill/>
            <a:ln w="9525">
              <a:noFill/>
              <a:miter lim="800000"/>
              <a:headEnd/>
              <a:tailEnd/>
            </a:ln>
          </p:spPr>
          <p:txBody>
            <a:bodyPr/>
            <a:lstStyle/>
            <a:p>
              <a:pPr eaLnBrk="0" hangingPunct="0"/>
              <a:endParaRPr lang="en-US"/>
            </a:p>
          </p:txBody>
        </p:sp>
        <p:sp>
          <p:nvSpPr>
            <p:cNvPr id="21742" name="Rectangle 115"/>
            <p:cNvSpPr>
              <a:spLocks noChangeArrowheads="1"/>
            </p:cNvSpPr>
            <p:nvPr/>
          </p:nvSpPr>
          <p:spPr bwMode="auto">
            <a:xfrm>
              <a:off x="3324" y="2455"/>
              <a:ext cx="160"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1.5</a:t>
              </a:r>
              <a:endParaRPr lang="en-US" sz="1600">
                <a:cs typeface="Times New Roman" pitchFamily="18" charset="0"/>
              </a:endParaRPr>
            </a:p>
          </p:txBody>
        </p:sp>
        <p:sp>
          <p:nvSpPr>
            <p:cNvPr id="21743" name="Rectangle 116"/>
            <p:cNvSpPr>
              <a:spLocks noChangeArrowheads="1"/>
            </p:cNvSpPr>
            <p:nvPr/>
          </p:nvSpPr>
          <p:spPr bwMode="auto">
            <a:xfrm>
              <a:off x="2416" y="2420"/>
              <a:ext cx="666" cy="232"/>
            </a:xfrm>
            <a:prstGeom prst="rect">
              <a:avLst/>
            </a:prstGeom>
            <a:noFill/>
            <a:ln w="9525">
              <a:noFill/>
              <a:miter lim="800000"/>
              <a:headEnd/>
              <a:tailEnd/>
            </a:ln>
          </p:spPr>
          <p:txBody>
            <a:bodyPr/>
            <a:lstStyle/>
            <a:p>
              <a:pPr eaLnBrk="0" hangingPunct="0"/>
              <a:endParaRPr lang="en-US"/>
            </a:p>
          </p:txBody>
        </p:sp>
        <p:sp>
          <p:nvSpPr>
            <p:cNvPr id="21744" name="Rectangle 117"/>
            <p:cNvSpPr>
              <a:spLocks noChangeArrowheads="1"/>
            </p:cNvSpPr>
            <p:nvPr/>
          </p:nvSpPr>
          <p:spPr bwMode="auto">
            <a:xfrm>
              <a:off x="2660" y="2455"/>
              <a:ext cx="160"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1.2</a:t>
              </a:r>
              <a:endParaRPr lang="en-US" sz="1600">
                <a:cs typeface="Times New Roman" pitchFamily="18" charset="0"/>
              </a:endParaRPr>
            </a:p>
          </p:txBody>
        </p:sp>
        <p:sp>
          <p:nvSpPr>
            <p:cNvPr id="21745" name="Rectangle 118"/>
            <p:cNvSpPr>
              <a:spLocks noChangeArrowheads="1"/>
            </p:cNvSpPr>
            <p:nvPr/>
          </p:nvSpPr>
          <p:spPr bwMode="auto">
            <a:xfrm>
              <a:off x="1846" y="2420"/>
              <a:ext cx="572" cy="232"/>
            </a:xfrm>
            <a:prstGeom prst="rect">
              <a:avLst/>
            </a:prstGeom>
            <a:noFill/>
            <a:ln w="9525">
              <a:noFill/>
              <a:miter lim="800000"/>
              <a:headEnd/>
              <a:tailEnd/>
            </a:ln>
          </p:spPr>
          <p:txBody>
            <a:bodyPr/>
            <a:lstStyle/>
            <a:p>
              <a:pPr eaLnBrk="0" hangingPunct="0"/>
              <a:endParaRPr lang="en-US"/>
            </a:p>
          </p:txBody>
        </p:sp>
        <p:sp>
          <p:nvSpPr>
            <p:cNvPr id="21746" name="Rectangle 119"/>
            <p:cNvSpPr>
              <a:spLocks noChangeArrowheads="1"/>
            </p:cNvSpPr>
            <p:nvPr/>
          </p:nvSpPr>
          <p:spPr bwMode="auto">
            <a:xfrm>
              <a:off x="2007" y="2455"/>
              <a:ext cx="224"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11.8</a:t>
              </a:r>
              <a:endParaRPr lang="en-US" sz="1600">
                <a:cs typeface="Times New Roman" pitchFamily="18" charset="0"/>
              </a:endParaRPr>
            </a:p>
          </p:txBody>
        </p:sp>
        <p:sp>
          <p:nvSpPr>
            <p:cNvPr id="21747" name="Rectangle 120"/>
            <p:cNvSpPr>
              <a:spLocks noChangeArrowheads="1"/>
            </p:cNvSpPr>
            <p:nvPr/>
          </p:nvSpPr>
          <p:spPr bwMode="auto">
            <a:xfrm>
              <a:off x="114" y="2420"/>
              <a:ext cx="1126" cy="232"/>
            </a:xfrm>
            <a:prstGeom prst="rect">
              <a:avLst/>
            </a:prstGeom>
            <a:noFill/>
            <a:ln w="9525">
              <a:noFill/>
              <a:miter lim="800000"/>
              <a:headEnd/>
              <a:tailEnd/>
            </a:ln>
          </p:spPr>
          <p:txBody>
            <a:bodyPr/>
            <a:lstStyle/>
            <a:p>
              <a:pPr eaLnBrk="0" hangingPunct="0"/>
              <a:endParaRPr lang="en-US"/>
            </a:p>
          </p:txBody>
        </p:sp>
        <p:sp>
          <p:nvSpPr>
            <p:cNvPr id="21748" name="Rectangle 121"/>
            <p:cNvSpPr>
              <a:spLocks noChangeArrowheads="1"/>
            </p:cNvSpPr>
            <p:nvPr/>
          </p:nvSpPr>
          <p:spPr bwMode="auto">
            <a:xfrm>
              <a:off x="170" y="2455"/>
              <a:ext cx="363"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Wheat</a:t>
              </a:r>
              <a:endParaRPr lang="en-US" sz="1600">
                <a:cs typeface="Times New Roman" pitchFamily="18" charset="0"/>
              </a:endParaRPr>
            </a:p>
          </p:txBody>
        </p:sp>
        <p:sp>
          <p:nvSpPr>
            <p:cNvPr id="21749" name="Rectangle 122"/>
            <p:cNvSpPr>
              <a:spLocks noChangeArrowheads="1"/>
            </p:cNvSpPr>
            <p:nvPr/>
          </p:nvSpPr>
          <p:spPr bwMode="auto">
            <a:xfrm>
              <a:off x="5123" y="2190"/>
              <a:ext cx="570" cy="231"/>
            </a:xfrm>
            <a:prstGeom prst="rect">
              <a:avLst/>
            </a:prstGeom>
            <a:noFill/>
            <a:ln w="9525">
              <a:noFill/>
              <a:miter lim="800000"/>
              <a:headEnd/>
              <a:tailEnd/>
            </a:ln>
          </p:spPr>
          <p:txBody>
            <a:bodyPr/>
            <a:lstStyle/>
            <a:p>
              <a:pPr eaLnBrk="0" hangingPunct="0"/>
              <a:endParaRPr lang="en-US"/>
            </a:p>
          </p:txBody>
        </p:sp>
        <p:sp>
          <p:nvSpPr>
            <p:cNvPr id="21750" name="Rectangle 123"/>
            <p:cNvSpPr>
              <a:spLocks noChangeArrowheads="1"/>
            </p:cNvSpPr>
            <p:nvPr/>
          </p:nvSpPr>
          <p:spPr bwMode="auto">
            <a:xfrm>
              <a:off x="5319" y="2225"/>
              <a:ext cx="160"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0.7</a:t>
              </a:r>
              <a:endParaRPr lang="en-US" sz="1600">
                <a:cs typeface="Times New Roman" pitchFamily="18" charset="0"/>
              </a:endParaRPr>
            </a:p>
          </p:txBody>
        </p:sp>
        <p:sp>
          <p:nvSpPr>
            <p:cNvPr id="21751" name="Rectangle 124"/>
            <p:cNvSpPr>
              <a:spLocks noChangeArrowheads="1"/>
            </p:cNvSpPr>
            <p:nvPr/>
          </p:nvSpPr>
          <p:spPr bwMode="auto">
            <a:xfrm>
              <a:off x="4363" y="2190"/>
              <a:ext cx="761" cy="231"/>
            </a:xfrm>
            <a:prstGeom prst="rect">
              <a:avLst/>
            </a:prstGeom>
            <a:noFill/>
            <a:ln w="9525">
              <a:noFill/>
              <a:miter lim="800000"/>
              <a:headEnd/>
              <a:tailEnd/>
            </a:ln>
          </p:spPr>
          <p:txBody>
            <a:bodyPr/>
            <a:lstStyle/>
            <a:p>
              <a:pPr eaLnBrk="0" hangingPunct="0"/>
              <a:endParaRPr lang="en-US"/>
            </a:p>
          </p:txBody>
        </p:sp>
        <p:sp>
          <p:nvSpPr>
            <p:cNvPr id="21752" name="Rectangle 125"/>
            <p:cNvSpPr>
              <a:spLocks noChangeArrowheads="1"/>
            </p:cNvSpPr>
            <p:nvPr/>
          </p:nvSpPr>
          <p:spPr bwMode="auto">
            <a:xfrm>
              <a:off x="4636" y="2225"/>
              <a:ext cx="192"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160</a:t>
              </a:r>
              <a:endParaRPr lang="en-US" sz="1600">
                <a:cs typeface="Times New Roman" pitchFamily="18" charset="0"/>
              </a:endParaRPr>
            </a:p>
          </p:txBody>
        </p:sp>
        <p:sp>
          <p:nvSpPr>
            <p:cNvPr id="21753" name="Rectangle 126"/>
            <p:cNvSpPr>
              <a:spLocks noChangeArrowheads="1"/>
            </p:cNvSpPr>
            <p:nvPr/>
          </p:nvSpPr>
          <p:spPr bwMode="auto">
            <a:xfrm>
              <a:off x="3746" y="2190"/>
              <a:ext cx="618" cy="231"/>
            </a:xfrm>
            <a:prstGeom prst="rect">
              <a:avLst/>
            </a:prstGeom>
            <a:noFill/>
            <a:ln w="9525">
              <a:noFill/>
              <a:miter lim="800000"/>
              <a:headEnd/>
              <a:tailEnd/>
            </a:ln>
          </p:spPr>
          <p:txBody>
            <a:bodyPr/>
            <a:lstStyle/>
            <a:p>
              <a:pPr eaLnBrk="0" hangingPunct="0"/>
              <a:endParaRPr lang="en-US"/>
            </a:p>
          </p:txBody>
        </p:sp>
        <p:sp>
          <p:nvSpPr>
            <p:cNvPr id="21754" name="Rectangle 127"/>
            <p:cNvSpPr>
              <a:spLocks noChangeArrowheads="1"/>
            </p:cNvSpPr>
            <p:nvPr/>
          </p:nvSpPr>
          <p:spPr bwMode="auto">
            <a:xfrm>
              <a:off x="3983" y="2225"/>
              <a:ext cx="128"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10</a:t>
              </a:r>
              <a:endParaRPr lang="en-US" sz="1600">
                <a:cs typeface="Times New Roman" pitchFamily="18" charset="0"/>
              </a:endParaRPr>
            </a:p>
          </p:txBody>
        </p:sp>
        <p:sp>
          <p:nvSpPr>
            <p:cNvPr id="21755" name="Rectangle 128"/>
            <p:cNvSpPr>
              <a:spLocks noChangeArrowheads="1"/>
            </p:cNvSpPr>
            <p:nvPr/>
          </p:nvSpPr>
          <p:spPr bwMode="auto">
            <a:xfrm>
              <a:off x="3081" y="2190"/>
              <a:ext cx="666" cy="231"/>
            </a:xfrm>
            <a:prstGeom prst="rect">
              <a:avLst/>
            </a:prstGeom>
            <a:noFill/>
            <a:ln w="9525">
              <a:noFill/>
              <a:miter lim="800000"/>
              <a:headEnd/>
              <a:tailEnd/>
            </a:ln>
          </p:spPr>
          <p:txBody>
            <a:bodyPr/>
            <a:lstStyle/>
            <a:p>
              <a:pPr eaLnBrk="0" hangingPunct="0"/>
              <a:endParaRPr lang="en-US"/>
            </a:p>
          </p:txBody>
        </p:sp>
        <p:sp>
          <p:nvSpPr>
            <p:cNvPr id="21756" name="Rectangle 129"/>
            <p:cNvSpPr>
              <a:spLocks noChangeArrowheads="1"/>
            </p:cNvSpPr>
            <p:nvPr/>
          </p:nvSpPr>
          <p:spPr bwMode="auto">
            <a:xfrm>
              <a:off x="3324" y="2225"/>
              <a:ext cx="160"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0.6</a:t>
              </a:r>
              <a:endParaRPr lang="en-US" sz="1600">
                <a:cs typeface="Times New Roman" pitchFamily="18" charset="0"/>
              </a:endParaRPr>
            </a:p>
          </p:txBody>
        </p:sp>
        <p:sp>
          <p:nvSpPr>
            <p:cNvPr id="21757" name="Rectangle 130"/>
            <p:cNvSpPr>
              <a:spLocks noChangeArrowheads="1"/>
            </p:cNvSpPr>
            <p:nvPr/>
          </p:nvSpPr>
          <p:spPr bwMode="auto">
            <a:xfrm>
              <a:off x="2416" y="2190"/>
              <a:ext cx="666" cy="231"/>
            </a:xfrm>
            <a:prstGeom prst="rect">
              <a:avLst/>
            </a:prstGeom>
            <a:noFill/>
            <a:ln w="9525">
              <a:noFill/>
              <a:miter lim="800000"/>
              <a:headEnd/>
              <a:tailEnd/>
            </a:ln>
          </p:spPr>
          <p:txBody>
            <a:bodyPr/>
            <a:lstStyle/>
            <a:p>
              <a:pPr eaLnBrk="0" hangingPunct="0"/>
              <a:endParaRPr lang="en-US"/>
            </a:p>
          </p:txBody>
        </p:sp>
        <p:sp>
          <p:nvSpPr>
            <p:cNvPr id="21758" name="Rectangle 131"/>
            <p:cNvSpPr>
              <a:spLocks noChangeArrowheads="1"/>
            </p:cNvSpPr>
            <p:nvPr/>
          </p:nvSpPr>
          <p:spPr bwMode="auto">
            <a:xfrm>
              <a:off x="2660" y="2225"/>
              <a:ext cx="160"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0.2</a:t>
              </a:r>
              <a:endParaRPr lang="en-US" sz="1600">
                <a:cs typeface="Times New Roman" pitchFamily="18" charset="0"/>
              </a:endParaRPr>
            </a:p>
          </p:txBody>
        </p:sp>
        <p:sp>
          <p:nvSpPr>
            <p:cNvPr id="21759" name="Rectangle 132"/>
            <p:cNvSpPr>
              <a:spLocks noChangeArrowheads="1"/>
            </p:cNvSpPr>
            <p:nvPr/>
          </p:nvSpPr>
          <p:spPr bwMode="auto">
            <a:xfrm>
              <a:off x="1846" y="2190"/>
              <a:ext cx="572" cy="231"/>
            </a:xfrm>
            <a:prstGeom prst="rect">
              <a:avLst/>
            </a:prstGeom>
            <a:noFill/>
            <a:ln w="9525">
              <a:noFill/>
              <a:miter lim="800000"/>
              <a:headEnd/>
              <a:tailEnd/>
            </a:ln>
          </p:spPr>
          <p:txBody>
            <a:bodyPr/>
            <a:lstStyle/>
            <a:p>
              <a:pPr eaLnBrk="0" hangingPunct="0"/>
              <a:endParaRPr lang="en-US"/>
            </a:p>
          </p:txBody>
        </p:sp>
        <p:sp>
          <p:nvSpPr>
            <p:cNvPr id="21760" name="Rectangle 133"/>
            <p:cNvSpPr>
              <a:spLocks noChangeArrowheads="1"/>
            </p:cNvSpPr>
            <p:nvPr/>
          </p:nvSpPr>
          <p:spPr bwMode="auto">
            <a:xfrm>
              <a:off x="2043" y="2225"/>
              <a:ext cx="160"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6.8</a:t>
              </a:r>
              <a:endParaRPr lang="en-US" sz="1600">
                <a:cs typeface="Times New Roman" pitchFamily="18" charset="0"/>
              </a:endParaRPr>
            </a:p>
          </p:txBody>
        </p:sp>
        <p:sp>
          <p:nvSpPr>
            <p:cNvPr id="21761" name="Rectangle 134"/>
            <p:cNvSpPr>
              <a:spLocks noChangeArrowheads="1"/>
            </p:cNvSpPr>
            <p:nvPr/>
          </p:nvSpPr>
          <p:spPr bwMode="auto">
            <a:xfrm>
              <a:off x="114" y="2190"/>
              <a:ext cx="1126" cy="231"/>
            </a:xfrm>
            <a:prstGeom prst="rect">
              <a:avLst/>
            </a:prstGeom>
            <a:noFill/>
            <a:ln w="9525">
              <a:noFill/>
              <a:miter lim="800000"/>
              <a:headEnd/>
              <a:tailEnd/>
            </a:ln>
          </p:spPr>
          <p:txBody>
            <a:bodyPr/>
            <a:lstStyle/>
            <a:p>
              <a:pPr eaLnBrk="0" hangingPunct="0"/>
              <a:endParaRPr lang="en-US"/>
            </a:p>
          </p:txBody>
        </p:sp>
        <p:sp>
          <p:nvSpPr>
            <p:cNvPr id="21762" name="Rectangle 135"/>
            <p:cNvSpPr>
              <a:spLocks noChangeArrowheads="1"/>
            </p:cNvSpPr>
            <p:nvPr/>
          </p:nvSpPr>
          <p:spPr bwMode="auto">
            <a:xfrm>
              <a:off x="170" y="2225"/>
              <a:ext cx="242"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Rice</a:t>
              </a:r>
              <a:endParaRPr lang="en-US" sz="1600">
                <a:cs typeface="Times New Roman" pitchFamily="18" charset="0"/>
              </a:endParaRPr>
            </a:p>
          </p:txBody>
        </p:sp>
        <p:sp>
          <p:nvSpPr>
            <p:cNvPr id="21763" name="Rectangle 136"/>
            <p:cNvSpPr>
              <a:spLocks noChangeArrowheads="1"/>
            </p:cNvSpPr>
            <p:nvPr/>
          </p:nvSpPr>
          <p:spPr bwMode="auto">
            <a:xfrm>
              <a:off x="5123" y="1796"/>
              <a:ext cx="570" cy="395"/>
            </a:xfrm>
            <a:prstGeom prst="rect">
              <a:avLst/>
            </a:prstGeom>
            <a:noFill/>
            <a:ln w="9525">
              <a:noFill/>
              <a:miter lim="800000"/>
              <a:headEnd/>
              <a:tailEnd/>
            </a:ln>
          </p:spPr>
          <p:txBody>
            <a:bodyPr/>
            <a:lstStyle/>
            <a:p>
              <a:pPr eaLnBrk="0" hangingPunct="0"/>
              <a:endParaRPr lang="en-US"/>
            </a:p>
          </p:txBody>
        </p:sp>
        <p:sp>
          <p:nvSpPr>
            <p:cNvPr id="21764" name="Rectangle 137"/>
            <p:cNvSpPr>
              <a:spLocks noChangeArrowheads="1"/>
            </p:cNvSpPr>
            <p:nvPr/>
          </p:nvSpPr>
          <p:spPr bwMode="auto">
            <a:xfrm>
              <a:off x="5274" y="1831"/>
              <a:ext cx="274"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Iron </a:t>
              </a:r>
              <a:endParaRPr lang="en-US" sz="1600">
                <a:cs typeface="Times New Roman" pitchFamily="18" charset="0"/>
              </a:endParaRPr>
            </a:p>
          </p:txBody>
        </p:sp>
        <p:sp>
          <p:nvSpPr>
            <p:cNvPr id="21765" name="Rectangle 138"/>
            <p:cNvSpPr>
              <a:spLocks noChangeArrowheads="1"/>
            </p:cNvSpPr>
            <p:nvPr/>
          </p:nvSpPr>
          <p:spPr bwMode="auto">
            <a:xfrm>
              <a:off x="5266" y="2000"/>
              <a:ext cx="257"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(mg)</a:t>
              </a:r>
              <a:endParaRPr lang="en-US" sz="1600">
                <a:cs typeface="Times New Roman" pitchFamily="18" charset="0"/>
              </a:endParaRPr>
            </a:p>
          </p:txBody>
        </p:sp>
        <p:sp>
          <p:nvSpPr>
            <p:cNvPr id="21766" name="Rectangle 139"/>
            <p:cNvSpPr>
              <a:spLocks noChangeArrowheads="1"/>
            </p:cNvSpPr>
            <p:nvPr/>
          </p:nvSpPr>
          <p:spPr bwMode="auto">
            <a:xfrm>
              <a:off x="4363" y="1796"/>
              <a:ext cx="761" cy="395"/>
            </a:xfrm>
            <a:prstGeom prst="rect">
              <a:avLst/>
            </a:prstGeom>
            <a:noFill/>
            <a:ln w="9525">
              <a:noFill/>
              <a:miter lim="800000"/>
              <a:headEnd/>
              <a:tailEnd/>
            </a:ln>
          </p:spPr>
          <p:txBody>
            <a:bodyPr/>
            <a:lstStyle/>
            <a:p>
              <a:pPr eaLnBrk="0" hangingPunct="0"/>
              <a:endParaRPr lang="en-US"/>
            </a:p>
          </p:txBody>
        </p:sp>
        <p:sp>
          <p:nvSpPr>
            <p:cNvPr id="21767" name="Rectangle 140"/>
            <p:cNvSpPr>
              <a:spLocks noChangeArrowheads="1"/>
            </p:cNvSpPr>
            <p:nvPr/>
          </p:nvSpPr>
          <p:spPr bwMode="auto">
            <a:xfrm>
              <a:off x="4444" y="1831"/>
              <a:ext cx="679"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Phosphorus </a:t>
              </a:r>
              <a:endParaRPr lang="en-US" sz="1600">
                <a:cs typeface="Times New Roman" pitchFamily="18" charset="0"/>
              </a:endParaRPr>
            </a:p>
          </p:txBody>
        </p:sp>
        <p:sp>
          <p:nvSpPr>
            <p:cNvPr id="21768" name="Rectangle 141"/>
            <p:cNvSpPr>
              <a:spLocks noChangeArrowheads="1"/>
            </p:cNvSpPr>
            <p:nvPr/>
          </p:nvSpPr>
          <p:spPr bwMode="auto">
            <a:xfrm>
              <a:off x="4995" y="1831"/>
              <a:ext cx="43"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a:t>
              </a:r>
              <a:endParaRPr lang="en-US" sz="1600">
                <a:cs typeface="Times New Roman" pitchFamily="18" charset="0"/>
              </a:endParaRPr>
            </a:p>
          </p:txBody>
        </p:sp>
        <p:sp>
          <p:nvSpPr>
            <p:cNvPr id="21769" name="Rectangle 142"/>
            <p:cNvSpPr>
              <a:spLocks noChangeArrowheads="1"/>
            </p:cNvSpPr>
            <p:nvPr/>
          </p:nvSpPr>
          <p:spPr bwMode="auto">
            <a:xfrm>
              <a:off x="4487" y="2000"/>
              <a:ext cx="1" cy="181"/>
            </a:xfrm>
            <a:prstGeom prst="rect">
              <a:avLst/>
            </a:prstGeom>
            <a:noFill/>
            <a:ln w="9525">
              <a:noFill/>
              <a:miter lim="800000"/>
              <a:headEnd/>
              <a:tailEnd/>
            </a:ln>
          </p:spPr>
          <p:txBody>
            <a:bodyPr wrap="none" lIns="0" tIns="0" rIns="0" bIns="0">
              <a:spAutoFit/>
            </a:bodyPr>
            <a:lstStyle/>
            <a:p>
              <a:pPr eaLnBrk="0" hangingPunct="0"/>
              <a:endParaRPr lang="en-US" sz="1600">
                <a:cs typeface="Times New Roman" pitchFamily="18" charset="0"/>
              </a:endParaRPr>
            </a:p>
          </p:txBody>
        </p:sp>
        <p:sp>
          <p:nvSpPr>
            <p:cNvPr id="21770" name="Rectangle 143"/>
            <p:cNvSpPr>
              <a:spLocks noChangeArrowheads="1"/>
            </p:cNvSpPr>
            <p:nvPr/>
          </p:nvSpPr>
          <p:spPr bwMode="auto">
            <a:xfrm>
              <a:off x="4718" y="2000"/>
              <a:ext cx="257"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(mg)</a:t>
              </a:r>
              <a:endParaRPr lang="en-US" sz="1600">
                <a:cs typeface="Times New Roman" pitchFamily="18" charset="0"/>
              </a:endParaRPr>
            </a:p>
          </p:txBody>
        </p:sp>
        <p:sp>
          <p:nvSpPr>
            <p:cNvPr id="21771" name="Rectangle 144"/>
            <p:cNvSpPr>
              <a:spLocks noChangeArrowheads="1"/>
            </p:cNvSpPr>
            <p:nvPr/>
          </p:nvSpPr>
          <p:spPr bwMode="auto">
            <a:xfrm>
              <a:off x="3746" y="1796"/>
              <a:ext cx="618" cy="395"/>
            </a:xfrm>
            <a:prstGeom prst="rect">
              <a:avLst/>
            </a:prstGeom>
            <a:noFill/>
            <a:ln w="9525">
              <a:noFill/>
              <a:miter lim="800000"/>
              <a:headEnd/>
              <a:tailEnd/>
            </a:ln>
          </p:spPr>
          <p:txBody>
            <a:bodyPr/>
            <a:lstStyle/>
            <a:p>
              <a:pPr eaLnBrk="0" hangingPunct="0"/>
              <a:endParaRPr lang="en-US"/>
            </a:p>
          </p:txBody>
        </p:sp>
        <p:sp>
          <p:nvSpPr>
            <p:cNvPr id="21772" name="Rectangle 145"/>
            <p:cNvSpPr>
              <a:spLocks noChangeArrowheads="1"/>
            </p:cNvSpPr>
            <p:nvPr/>
          </p:nvSpPr>
          <p:spPr bwMode="auto">
            <a:xfrm>
              <a:off x="3859" y="1831"/>
              <a:ext cx="463"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Calcium</a:t>
              </a:r>
              <a:endParaRPr lang="en-US" sz="1600">
                <a:cs typeface="Times New Roman" pitchFamily="18" charset="0"/>
              </a:endParaRPr>
            </a:p>
          </p:txBody>
        </p:sp>
        <p:sp>
          <p:nvSpPr>
            <p:cNvPr id="21773" name="Rectangle 146"/>
            <p:cNvSpPr>
              <a:spLocks noChangeArrowheads="1"/>
            </p:cNvSpPr>
            <p:nvPr/>
          </p:nvSpPr>
          <p:spPr bwMode="auto">
            <a:xfrm>
              <a:off x="3742" y="2000"/>
              <a:ext cx="449" cy="181"/>
            </a:xfrm>
            <a:prstGeom prst="rect">
              <a:avLst/>
            </a:prstGeom>
            <a:noFill/>
            <a:ln w="9525">
              <a:noFill/>
              <a:miter lim="800000"/>
              <a:headEnd/>
              <a:tailEnd/>
            </a:ln>
          </p:spPr>
          <p:txBody>
            <a:bodyPr wrap="none" lIns="0" tIns="0" rIns="0" bIns="0">
              <a:spAutoFit/>
            </a:bodyPr>
            <a:lstStyle/>
            <a:p>
              <a:pPr algn="ctr" eaLnBrk="0" hangingPunct="0"/>
              <a:r>
                <a:rPr lang="en-US" sz="1600" b="1">
                  <a:cs typeface="Times New Roman" pitchFamily="18" charset="0"/>
                </a:rPr>
                <a:t>      (mg)</a:t>
              </a:r>
              <a:endParaRPr lang="en-US" sz="1600">
                <a:cs typeface="Times New Roman" pitchFamily="18" charset="0"/>
              </a:endParaRPr>
            </a:p>
          </p:txBody>
        </p:sp>
        <p:sp>
          <p:nvSpPr>
            <p:cNvPr id="21774" name="Rectangle 147"/>
            <p:cNvSpPr>
              <a:spLocks noChangeArrowheads="1"/>
            </p:cNvSpPr>
            <p:nvPr/>
          </p:nvSpPr>
          <p:spPr bwMode="auto">
            <a:xfrm>
              <a:off x="3081" y="1796"/>
              <a:ext cx="666" cy="395"/>
            </a:xfrm>
            <a:prstGeom prst="rect">
              <a:avLst/>
            </a:prstGeom>
            <a:noFill/>
            <a:ln w="9525">
              <a:noFill/>
              <a:miter lim="800000"/>
              <a:headEnd/>
              <a:tailEnd/>
            </a:ln>
          </p:spPr>
          <p:txBody>
            <a:bodyPr/>
            <a:lstStyle/>
            <a:p>
              <a:pPr eaLnBrk="0" hangingPunct="0"/>
              <a:endParaRPr lang="en-US"/>
            </a:p>
          </p:txBody>
        </p:sp>
        <p:sp>
          <p:nvSpPr>
            <p:cNvPr id="21775" name="Rectangle 148"/>
            <p:cNvSpPr>
              <a:spLocks noChangeArrowheads="1"/>
            </p:cNvSpPr>
            <p:nvPr/>
          </p:nvSpPr>
          <p:spPr bwMode="auto">
            <a:xfrm>
              <a:off x="3196" y="1831"/>
              <a:ext cx="395"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Ash (g)</a:t>
              </a:r>
              <a:endParaRPr lang="en-US" sz="1600">
                <a:cs typeface="Times New Roman" pitchFamily="18" charset="0"/>
              </a:endParaRPr>
            </a:p>
          </p:txBody>
        </p:sp>
        <p:sp>
          <p:nvSpPr>
            <p:cNvPr id="21776" name="Rectangle 149"/>
            <p:cNvSpPr>
              <a:spLocks noChangeArrowheads="1"/>
            </p:cNvSpPr>
            <p:nvPr/>
          </p:nvSpPr>
          <p:spPr bwMode="auto">
            <a:xfrm>
              <a:off x="2416" y="1796"/>
              <a:ext cx="666" cy="395"/>
            </a:xfrm>
            <a:prstGeom prst="rect">
              <a:avLst/>
            </a:prstGeom>
            <a:noFill/>
            <a:ln w="9525">
              <a:noFill/>
              <a:miter lim="800000"/>
              <a:headEnd/>
              <a:tailEnd/>
            </a:ln>
          </p:spPr>
          <p:txBody>
            <a:bodyPr/>
            <a:lstStyle/>
            <a:p>
              <a:pPr eaLnBrk="0" hangingPunct="0"/>
              <a:endParaRPr lang="en-US"/>
            </a:p>
          </p:txBody>
        </p:sp>
        <p:sp>
          <p:nvSpPr>
            <p:cNvPr id="21777" name="Rectangle 150"/>
            <p:cNvSpPr>
              <a:spLocks noChangeArrowheads="1"/>
            </p:cNvSpPr>
            <p:nvPr/>
          </p:nvSpPr>
          <p:spPr bwMode="auto">
            <a:xfrm>
              <a:off x="2484" y="1831"/>
              <a:ext cx="481"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Fiber (g)</a:t>
              </a:r>
              <a:endParaRPr lang="en-US" sz="1600">
                <a:cs typeface="Times New Roman" pitchFamily="18" charset="0"/>
              </a:endParaRPr>
            </a:p>
          </p:txBody>
        </p:sp>
        <p:sp>
          <p:nvSpPr>
            <p:cNvPr id="21778" name="Rectangle 151"/>
            <p:cNvSpPr>
              <a:spLocks noChangeArrowheads="1"/>
            </p:cNvSpPr>
            <p:nvPr/>
          </p:nvSpPr>
          <p:spPr bwMode="auto">
            <a:xfrm>
              <a:off x="1846" y="1796"/>
              <a:ext cx="572" cy="395"/>
            </a:xfrm>
            <a:prstGeom prst="rect">
              <a:avLst/>
            </a:prstGeom>
            <a:noFill/>
            <a:ln w="9525">
              <a:noFill/>
              <a:miter lim="800000"/>
              <a:headEnd/>
              <a:tailEnd/>
            </a:ln>
          </p:spPr>
          <p:txBody>
            <a:bodyPr/>
            <a:lstStyle/>
            <a:p>
              <a:pPr eaLnBrk="0" hangingPunct="0"/>
              <a:endParaRPr lang="en-US"/>
            </a:p>
          </p:txBody>
        </p:sp>
        <p:sp>
          <p:nvSpPr>
            <p:cNvPr id="21779" name="Rectangle 152"/>
            <p:cNvSpPr>
              <a:spLocks noChangeArrowheads="1"/>
            </p:cNvSpPr>
            <p:nvPr/>
          </p:nvSpPr>
          <p:spPr bwMode="auto">
            <a:xfrm>
              <a:off x="1908" y="1831"/>
              <a:ext cx="438"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Protein </a:t>
              </a:r>
              <a:endParaRPr lang="en-US" sz="1600">
                <a:cs typeface="Times New Roman" pitchFamily="18" charset="0"/>
              </a:endParaRPr>
            </a:p>
          </p:txBody>
        </p:sp>
        <p:sp>
          <p:nvSpPr>
            <p:cNvPr id="21780" name="Rectangle 153"/>
            <p:cNvSpPr>
              <a:spLocks noChangeArrowheads="1"/>
            </p:cNvSpPr>
            <p:nvPr/>
          </p:nvSpPr>
          <p:spPr bwMode="auto">
            <a:xfrm>
              <a:off x="2049" y="2000"/>
              <a:ext cx="150"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(g)</a:t>
              </a:r>
              <a:endParaRPr lang="en-US" sz="1600">
                <a:cs typeface="Times New Roman" pitchFamily="18" charset="0"/>
              </a:endParaRPr>
            </a:p>
          </p:txBody>
        </p:sp>
        <p:sp>
          <p:nvSpPr>
            <p:cNvPr id="21781" name="Rectangle 154"/>
            <p:cNvSpPr>
              <a:spLocks noChangeArrowheads="1"/>
            </p:cNvSpPr>
            <p:nvPr/>
          </p:nvSpPr>
          <p:spPr bwMode="auto">
            <a:xfrm>
              <a:off x="114" y="1796"/>
              <a:ext cx="1126" cy="395"/>
            </a:xfrm>
            <a:prstGeom prst="rect">
              <a:avLst/>
            </a:prstGeom>
            <a:noFill/>
            <a:ln w="9525">
              <a:noFill/>
              <a:miter lim="800000"/>
              <a:headEnd/>
              <a:tailEnd/>
            </a:ln>
          </p:spPr>
          <p:txBody>
            <a:bodyPr/>
            <a:lstStyle/>
            <a:p>
              <a:pPr eaLnBrk="0" hangingPunct="0"/>
              <a:endParaRPr lang="en-US"/>
            </a:p>
          </p:txBody>
        </p:sp>
        <p:sp>
          <p:nvSpPr>
            <p:cNvPr id="21782" name="Rectangle 155"/>
            <p:cNvSpPr>
              <a:spLocks noChangeArrowheads="1"/>
            </p:cNvSpPr>
            <p:nvPr/>
          </p:nvSpPr>
          <p:spPr bwMode="auto">
            <a:xfrm>
              <a:off x="170" y="1831"/>
              <a:ext cx="284" cy="181"/>
            </a:xfrm>
            <a:prstGeom prst="rect">
              <a:avLst/>
            </a:prstGeom>
            <a:noFill/>
            <a:ln w="9525">
              <a:noFill/>
              <a:miter lim="800000"/>
              <a:headEnd/>
              <a:tailEnd/>
            </a:ln>
          </p:spPr>
          <p:txBody>
            <a:bodyPr wrap="none" lIns="0" tIns="0" rIns="0" bIns="0">
              <a:spAutoFit/>
            </a:bodyPr>
            <a:lstStyle/>
            <a:p>
              <a:pPr eaLnBrk="0" hangingPunct="0"/>
              <a:r>
                <a:rPr lang="en-US" sz="1600" b="1">
                  <a:cs typeface="Times New Roman" pitchFamily="18" charset="0"/>
                </a:rPr>
                <a:t>Crop</a:t>
              </a:r>
              <a:endParaRPr lang="en-US" sz="1600">
                <a:cs typeface="Times New Roman" pitchFamily="18" charset="0"/>
              </a:endParaRPr>
            </a:p>
          </p:txBody>
        </p:sp>
        <p:sp>
          <p:nvSpPr>
            <p:cNvPr id="21783" name="Rectangle 156"/>
            <p:cNvSpPr>
              <a:spLocks noChangeArrowheads="1"/>
            </p:cNvSpPr>
            <p:nvPr/>
          </p:nvSpPr>
          <p:spPr bwMode="auto">
            <a:xfrm>
              <a:off x="105" y="1788"/>
              <a:ext cx="5595" cy="17"/>
            </a:xfrm>
            <a:prstGeom prst="rect">
              <a:avLst/>
            </a:prstGeom>
            <a:solidFill>
              <a:srgbClr val="FFFFCC"/>
            </a:solidFill>
            <a:ln w="9525">
              <a:noFill/>
              <a:miter lim="800000"/>
              <a:headEnd/>
              <a:tailEnd/>
            </a:ln>
          </p:spPr>
          <p:txBody>
            <a:bodyPr/>
            <a:lstStyle/>
            <a:p>
              <a:pPr eaLnBrk="0" hangingPunct="0"/>
              <a:endParaRPr lang="en-US"/>
            </a:p>
          </p:txBody>
        </p:sp>
        <p:sp>
          <p:nvSpPr>
            <p:cNvPr id="21784" name="Line 157"/>
            <p:cNvSpPr>
              <a:spLocks noChangeShapeType="1"/>
            </p:cNvSpPr>
            <p:nvPr/>
          </p:nvSpPr>
          <p:spPr bwMode="auto">
            <a:xfrm>
              <a:off x="114" y="2190"/>
              <a:ext cx="5578" cy="1"/>
            </a:xfrm>
            <a:prstGeom prst="line">
              <a:avLst/>
            </a:prstGeom>
            <a:noFill/>
            <a:ln w="12700">
              <a:solidFill>
                <a:srgbClr val="FFFFCC"/>
              </a:solidFill>
              <a:round/>
              <a:headEnd/>
              <a:tailEnd/>
            </a:ln>
          </p:spPr>
          <p:txBody>
            <a:bodyPr/>
            <a:lstStyle/>
            <a:p>
              <a:endParaRPr lang="en-US"/>
            </a:p>
          </p:txBody>
        </p:sp>
        <p:sp>
          <p:nvSpPr>
            <p:cNvPr id="21785" name="Line 158"/>
            <p:cNvSpPr>
              <a:spLocks noChangeShapeType="1"/>
            </p:cNvSpPr>
            <p:nvPr/>
          </p:nvSpPr>
          <p:spPr bwMode="auto">
            <a:xfrm>
              <a:off x="114" y="2420"/>
              <a:ext cx="5578" cy="1"/>
            </a:xfrm>
            <a:prstGeom prst="line">
              <a:avLst/>
            </a:prstGeom>
            <a:noFill/>
            <a:ln w="12700">
              <a:solidFill>
                <a:srgbClr val="FFFFCC"/>
              </a:solidFill>
              <a:round/>
              <a:headEnd/>
              <a:tailEnd/>
            </a:ln>
          </p:spPr>
          <p:txBody>
            <a:bodyPr/>
            <a:lstStyle/>
            <a:p>
              <a:endParaRPr lang="en-US"/>
            </a:p>
          </p:txBody>
        </p:sp>
        <p:sp>
          <p:nvSpPr>
            <p:cNvPr id="21786" name="Line 159"/>
            <p:cNvSpPr>
              <a:spLocks noChangeShapeType="1"/>
            </p:cNvSpPr>
            <p:nvPr/>
          </p:nvSpPr>
          <p:spPr bwMode="auto">
            <a:xfrm>
              <a:off x="114" y="2651"/>
              <a:ext cx="5578" cy="1"/>
            </a:xfrm>
            <a:prstGeom prst="line">
              <a:avLst/>
            </a:prstGeom>
            <a:noFill/>
            <a:ln w="12700">
              <a:solidFill>
                <a:srgbClr val="FFFFCC"/>
              </a:solidFill>
              <a:round/>
              <a:headEnd/>
              <a:tailEnd/>
            </a:ln>
          </p:spPr>
          <p:txBody>
            <a:bodyPr/>
            <a:lstStyle/>
            <a:p>
              <a:endParaRPr lang="en-US"/>
            </a:p>
          </p:txBody>
        </p:sp>
        <p:sp>
          <p:nvSpPr>
            <p:cNvPr id="21787" name="Line 160"/>
            <p:cNvSpPr>
              <a:spLocks noChangeShapeType="1"/>
            </p:cNvSpPr>
            <p:nvPr/>
          </p:nvSpPr>
          <p:spPr bwMode="auto">
            <a:xfrm>
              <a:off x="114" y="2882"/>
              <a:ext cx="5578" cy="1"/>
            </a:xfrm>
            <a:prstGeom prst="line">
              <a:avLst/>
            </a:prstGeom>
            <a:noFill/>
            <a:ln w="12700">
              <a:solidFill>
                <a:srgbClr val="FFFFCC"/>
              </a:solidFill>
              <a:round/>
              <a:headEnd/>
              <a:tailEnd/>
            </a:ln>
          </p:spPr>
          <p:txBody>
            <a:bodyPr/>
            <a:lstStyle/>
            <a:p>
              <a:endParaRPr lang="en-US"/>
            </a:p>
          </p:txBody>
        </p:sp>
        <p:sp>
          <p:nvSpPr>
            <p:cNvPr id="21788" name="Line 161"/>
            <p:cNvSpPr>
              <a:spLocks noChangeShapeType="1"/>
            </p:cNvSpPr>
            <p:nvPr/>
          </p:nvSpPr>
          <p:spPr bwMode="auto">
            <a:xfrm>
              <a:off x="114" y="3113"/>
              <a:ext cx="5578" cy="1"/>
            </a:xfrm>
            <a:prstGeom prst="line">
              <a:avLst/>
            </a:prstGeom>
            <a:noFill/>
            <a:ln w="12700">
              <a:solidFill>
                <a:srgbClr val="FFFFCC"/>
              </a:solidFill>
              <a:round/>
              <a:headEnd/>
              <a:tailEnd/>
            </a:ln>
          </p:spPr>
          <p:txBody>
            <a:bodyPr/>
            <a:lstStyle/>
            <a:p>
              <a:endParaRPr lang="en-US"/>
            </a:p>
          </p:txBody>
        </p:sp>
        <p:sp>
          <p:nvSpPr>
            <p:cNvPr id="21789" name="Line 162"/>
            <p:cNvSpPr>
              <a:spLocks noChangeShapeType="1"/>
            </p:cNvSpPr>
            <p:nvPr/>
          </p:nvSpPr>
          <p:spPr bwMode="auto">
            <a:xfrm>
              <a:off x="114" y="3344"/>
              <a:ext cx="5578" cy="1"/>
            </a:xfrm>
            <a:prstGeom prst="line">
              <a:avLst/>
            </a:prstGeom>
            <a:noFill/>
            <a:ln w="12700">
              <a:solidFill>
                <a:srgbClr val="FFFFCC"/>
              </a:solidFill>
              <a:round/>
              <a:headEnd/>
              <a:tailEnd/>
            </a:ln>
          </p:spPr>
          <p:txBody>
            <a:bodyPr/>
            <a:lstStyle/>
            <a:p>
              <a:endParaRPr lang="en-US"/>
            </a:p>
          </p:txBody>
        </p:sp>
        <p:sp>
          <p:nvSpPr>
            <p:cNvPr id="21790" name="Line 163"/>
            <p:cNvSpPr>
              <a:spLocks noChangeShapeType="1"/>
            </p:cNvSpPr>
            <p:nvPr/>
          </p:nvSpPr>
          <p:spPr bwMode="auto">
            <a:xfrm>
              <a:off x="114" y="3575"/>
              <a:ext cx="5578" cy="1"/>
            </a:xfrm>
            <a:prstGeom prst="line">
              <a:avLst/>
            </a:prstGeom>
            <a:noFill/>
            <a:ln w="12700">
              <a:solidFill>
                <a:srgbClr val="FFFFCC"/>
              </a:solidFill>
              <a:round/>
              <a:headEnd/>
              <a:tailEnd/>
            </a:ln>
          </p:spPr>
          <p:txBody>
            <a:bodyPr/>
            <a:lstStyle/>
            <a:p>
              <a:endParaRPr lang="en-US"/>
            </a:p>
          </p:txBody>
        </p:sp>
        <p:sp>
          <p:nvSpPr>
            <p:cNvPr id="21791" name="Line 164"/>
            <p:cNvSpPr>
              <a:spLocks noChangeShapeType="1"/>
            </p:cNvSpPr>
            <p:nvPr/>
          </p:nvSpPr>
          <p:spPr bwMode="auto">
            <a:xfrm>
              <a:off x="114" y="3801"/>
              <a:ext cx="5578" cy="1"/>
            </a:xfrm>
            <a:prstGeom prst="line">
              <a:avLst/>
            </a:prstGeom>
            <a:noFill/>
            <a:ln w="12700">
              <a:solidFill>
                <a:srgbClr val="FFFFCC"/>
              </a:solidFill>
              <a:round/>
              <a:headEnd/>
              <a:tailEnd/>
            </a:ln>
          </p:spPr>
          <p:txBody>
            <a:bodyPr/>
            <a:lstStyle/>
            <a:p>
              <a:endParaRPr lang="en-US"/>
            </a:p>
          </p:txBody>
        </p:sp>
        <p:sp>
          <p:nvSpPr>
            <p:cNvPr id="21792" name="Rectangle 165"/>
            <p:cNvSpPr>
              <a:spLocks noChangeArrowheads="1"/>
            </p:cNvSpPr>
            <p:nvPr/>
          </p:nvSpPr>
          <p:spPr bwMode="auto">
            <a:xfrm>
              <a:off x="105" y="4025"/>
              <a:ext cx="5595" cy="17"/>
            </a:xfrm>
            <a:prstGeom prst="rect">
              <a:avLst/>
            </a:prstGeom>
            <a:solidFill>
              <a:srgbClr val="FFFFCC"/>
            </a:solidFill>
            <a:ln w="9525">
              <a:noFill/>
              <a:miter lim="800000"/>
              <a:headEnd/>
              <a:tailEnd/>
            </a:ln>
          </p:spPr>
          <p:txBody>
            <a:bodyPr/>
            <a:lstStyle/>
            <a:p>
              <a:pPr eaLnBrk="0" hangingPunct="0"/>
              <a:endParaRPr lang="en-US"/>
            </a:p>
          </p:txBody>
        </p:sp>
        <p:sp>
          <p:nvSpPr>
            <p:cNvPr id="21793" name="Rectangle 166"/>
            <p:cNvSpPr>
              <a:spLocks noChangeArrowheads="1"/>
            </p:cNvSpPr>
            <p:nvPr/>
          </p:nvSpPr>
          <p:spPr bwMode="auto">
            <a:xfrm>
              <a:off x="105" y="1788"/>
              <a:ext cx="18" cy="2253"/>
            </a:xfrm>
            <a:prstGeom prst="rect">
              <a:avLst/>
            </a:prstGeom>
            <a:solidFill>
              <a:srgbClr val="FFFFCC"/>
            </a:solidFill>
            <a:ln w="9525">
              <a:noFill/>
              <a:miter lim="800000"/>
              <a:headEnd/>
              <a:tailEnd/>
            </a:ln>
          </p:spPr>
          <p:txBody>
            <a:bodyPr/>
            <a:lstStyle/>
            <a:p>
              <a:pPr eaLnBrk="0" hangingPunct="0"/>
              <a:endParaRPr lang="en-US"/>
            </a:p>
          </p:txBody>
        </p:sp>
        <p:sp>
          <p:nvSpPr>
            <p:cNvPr id="21794" name="Line 167"/>
            <p:cNvSpPr>
              <a:spLocks noChangeShapeType="1"/>
            </p:cNvSpPr>
            <p:nvPr/>
          </p:nvSpPr>
          <p:spPr bwMode="auto">
            <a:xfrm>
              <a:off x="1239" y="1796"/>
              <a:ext cx="1" cy="2237"/>
            </a:xfrm>
            <a:prstGeom prst="line">
              <a:avLst/>
            </a:prstGeom>
            <a:noFill/>
            <a:ln w="12700">
              <a:solidFill>
                <a:srgbClr val="FFFFCC"/>
              </a:solidFill>
              <a:round/>
              <a:headEnd/>
              <a:tailEnd/>
            </a:ln>
          </p:spPr>
          <p:txBody>
            <a:bodyPr/>
            <a:lstStyle/>
            <a:p>
              <a:endParaRPr lang="en-US"/>
            </a:p>
          </p:txBody>
        </p:sp>
        <p:sp>
          <p:nvSpPr>
            <p:cNvPr id="21795" name="Line 168"/>
            <p:cNvSpPr>
              <a:spLocks noChangeShapeType="1"/>
            </p:cNvSpPr>
            <p:nvPr/>
          </p:nvSpPr>
          <p:spPr bwMode="auto">
            <a:xfrm>
              <a:off x="2416" y="1796"/>
              <a:ext cx="1" cy="2237"/>
            </a:xfrm>
            <a:prstGeom prst="line">
              <a:avLst/>
            </a:prstGeom>
            <a:noFill/>
            <a:ln w="12700">
              <a:solidFill>
                <a:srgbClr val="FFFFCC"/>
              </a:solidFill>
              <a:round/>
              <a:headEnd/>
              <a:tailEnd/>
            </a:ln>
          </p:spPr>
          <p:txBody>
            <a:bodyPr/>
            <a:lstStyle/>
            <a:p>
              <a:endParaRPr lang="en-US"/>
            </a:p>
          </p:txBody>
        </p:sp>
        <p:sp>
          <p:nvSpPr>
            <p:cNvPr id="21796" name="Line 169"/>
            <p:cNvSpPr>
              <a:spLocks noChangeShapeType="1"/>
            </p:cNvSpPr>
            <p:nvPr/>
          </p:nvSpPr>
          <p:spPr bwMode="auto">
            <a:xfrm>
              <a:off x="3081" y="1796"/>
              <a:ext cx="1" cy="2237"/>
            </a:xfrm>
            <a:prstGeom prst="line">
              <a:avLst/>
            </a:prstGeom>
            <a:noFill/>
            <a:ln w="12700">
              <a:solidFill>
                <a:srgbClr val="FFFFCC"/>
              </a:solidFill>
              <a:round/>
              <a:headEnd/>
              <a:tailEnd/>
            </a:ln>
          </p:spPr>
          <p:txBody>
            <a:bodyPr/>
            <a:lstStyle/>
            <a:p>
              <a:endParaRPr lang="en-US"/>
            </a:p>
          </p:txBody>
        </p:sp>
        <p:sp>
          <p:nvSpPr>
            <p:cNvPr id="21797" name="Line 170"/>
            <p:cNvSpPr>
              <a:spLocks noChangeShapeType="1"/>
            </p:cNvSpPr>
            <p:nvPr/>
          </p:nvSpPr>
          <p:spPr bwMode="auto">
            <a:xfrm>
              <a:off x="3746" y="1796"/>
              <a:ext cx="1" cy="2237"/>
            </a:xfrm>
            <a:prstGeom prst="line">
              <a:avLst/>
            </a:prstGeom>
            <a:noFill/>
            <a:ln w="12700">
              <a:solidFill>
                <a:srgbClr val="FFFFCC"/>
              </a:solidFill>
              <a:round/>
              <a:headEnd/>
              <a:tailEnd/>
            </a:ln>
          </p:spPr>
          <p:txBody>
            <a:bodyPr/>
            <a:lstStyle/>
            <a:p>
              <a:endParaRPr lang="en-US"/>
            </a:p>
          </p:txBody>
        </p:sp>
        <p:sp>
          <p:nvSpPr>
            <p:cNvPr id="21798" name="Line 171"/>
            <p:cNvSpPr>
              <a:spLocks noChangeShapeType="1"/>
            </p:cNvSpPr>
            <p:nvPr/>
          </p:nvSpPr>
          <p:spPr bwMode="auto">
            <a:xfrm>
              <a:off x="4363" y="1796"/>
              <a:ext cx="1" cy="2237"/>
            </a:xfrm>
            <a:prstGeom prst="line">
              <a:avLst/>
            </a:prstGeom>
            <a:noFill/>
            <a:ln w="12700">
              <a:solidFill>
                <a:srgbClr val="FFFFCC"/>
              </a:solidFill>
              <a:round/>
              <a:headEnd/>
              <a:tailEnd/>
            </a:ln>
          </p:spPr>
          <p:txBody>
            <a:bodyPr/>
            <a:lstStyle/>
            <a:p>
              <a:endParaRPr lang="en-US"/>
            </a:p>
          </p:txBody>
        </p:sp>
        <p:sp>
          <p:nvSpPr>
            <p:cNvPr id="21799" name="Line 172"/>
            <p:cNvSpPr>
              <a:spLocks noChangeShapeType="1"/>
            </p:cNvSpPr>
            <p:nvPr/>
          </p:nvSpPr>
          <p:spPr bwMode="auto">
            <a:xfrm>
              <a:off x="5123" y="1796"/>
              <a:ext cx="1" cy="2237"/>
            </a:xfrm>
            <a:prstGeom prst="line">
              <a:avLst/>
            </a:prstGeom>
            <a:noFill/>
            <a:ln w="12700">
              <a:solidFill>
                <a:srgbClr val="FFFFCC"/>
              </a:solidFill>
              <a:round/>
              <a:headEnd/>
              <a:tailEnd/>
            </a:ln>
          </p:spPr>
          <p:txBody>
            <a:bodyPr/>
            <a:lstStyle/>
            <a:p>
              <a:endParaRPr lang="en-US"/>
            </a:p>
          </p:txBody>
        </p:sp>
        <p:sp>
          <p:nvSpPr>
            <p:cNvPr id="21800" name="Rectangle 173"/>
            <p:cNvSpPr>
              <a:spLocks noChangeArrowheads="1"/>
            </p:cNvSpPr>
            <p:nvPr/>
          </p:nvSpPr>
          <p:spPr bwMode="auto">
            <a:xfrm>
              <a:off x="5684" y="1788"/>
              <a:ext cx="17" cy="2253"/>
            </a:xfrm>
            <a:prstGeom prst="rect">
              <a:avLst/>
            </a:prstGeom>
            <a:solidFill>
              <a:srgbClr val="FFFFCC"/>
            </a:solidFill>
            <a:ln w="9525">
              <a:noFill/>
              <a:miter lim="800000"/>
              <a:headEnd/>
              <a:tailEnd/>
            </a:ln>
          </p:spPr>
          <p:txBody>
            <a:bodyPr/>
            <a:lstStyle/>
            <a:p>
              <a:pPr eaLnBrk="0" hangingPunct="0"/>
              <a:endParaRPr lang="en-US"/>
            </a:p>
          </p:txBody>
        </p:sp>
        <p:sp>
          <p:nvSpPr>
            <p:cNvPr id="21801" name="Line 174"/>
            <p:cNvSpPr>
              <a:spLocks noChangeShapeType="1"/>
            </p:cNvSpPr>
            <p:nvPr/>
          </p:nvSpPr>
          <p:spPr bwMode="auto">
            <a:xfrm>
              <a:off x="1846" y="1796"/>
              <a:ext cx="1" cy="2237"/>
            </a:xfrm>
            <a:prstGeom prst="line">
              <a:avLst/>
            </a:prstGeom>
            <a:noFill/>
            <a:ln w="12700">
              <a:solidFill>
                <a:srgbClr val="FFFFCC"/>
              </a:solidFill>
              <a:round/>
              <a:headEnd/>
              <a:tailEnd/>
            </a:ln>
          </p:spPr>
          <p:txBody>
            <a:bodyPr/>
            <a:lstStyle/>
            <a:p>
              <a:endParaRPr lang="en-US"/>
            </a:p>
          </p:txBody>
        </p:sp>
      </p:grpSp>
      <p:graphicFrame>
        <p:nvGraphicFramePr>
          <p:cNvPr id="215215" name="Group 175"/>
          <p:cNvGraphicFramePr>
            <a:graphicFrameLocks noGrp="1"/>
          </p:cNvGraphicFramePr>
          <p:nvPr/>
        </p:nvGraphicFramePr>
        <p:xfrm>
          <a:off x="76200" y="4021138"/>
          <a:ext cx="8991600" cy="2695004"/>
        </p:xfrm>
        <a:graphic>
          <a:graphicData uri="http://schemas.openxmlformats.org/drawingml/2006/table">
            <a:tbl>
              <a:tblPr/>
              <a:tblGrid>
                <a:gridCol w="1363663"/>
                <a:gridCol w="931862"/>
                <a:gridCol w="766763"/>
                <a:gridCol w="727075"/>
                <a:gridCol w="644525"/>
                <a:gridCol w="804862"/>
                <a:gridCol w="806450"/>
                <a:gridCol w="725488"/>
                <a:gridCol w="773112"/>
                <a:gridCol w="685800"/>
                <a:gridCol w="762000"/>
              </a:tblGrid>
              <a:tr h="3603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Crops </a:t>
                      </a:r>
                    </a:p>
                  </a:txBody>
                  <a:tcPr horzOverflow="overflow">
                    <a:lnL w="28575" cap="flat" cmpd="sng" algn="ctr">
                      <a:solidFill>
                        <a:srgbClr val="FFFF00"/>
                      </a:solidFill>
                      <a:prstDash val="solid"/>
                      <a:round/>
                      <a:headEnd type="none" w="med" len="med"/>
                      <a:tailEnd type="none" w="med" len="med"/>
                    </a:lnL>
                    <a:lnR w="12700" cap="flat" cmpd="sng" algn="ctr">
                      <a:solidFill>
                        <a:srgbClr val="FF33CC"/>
                      </a:solidFill>
                      <a:prstDash val="solid"/>
                      <a:round/>
                      <a:headEnd type="none" w="med" len="med"/>
                      <a:tailEnd type="none" w="med" len="med"/>
                    </a:lnR>
                    <a:lnT w="28575" cap="flat" cmpd="sng" algn="ctr">
                      <a:solidFill>
                        <a:srgbClr val="FFFF00"/>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Phenyl</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alanine </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28575" cap="flat" cmpd="sng" algn="ctr">
                      <a:solidFill>
                        <a:srgbClr val="FFFF00"/>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Histidine </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28575" cap="flat" cmpd="sng" algn="ctr">
                      <a:solidFill>
                        <a:srgbClr val="FFFF00"/>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Isoleucine </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28575" cap="flat" cmpd="sng" algn="ctr">
                      <a:solidFill>
                        <a:srgbClr val="FFFF00"/>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Leucine </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28575" cap="flat" cmpd="sng" algn="ctr">
                      <a:solidFill>
                        <a:srgbClr val="FFFF00"/>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Lysine </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28575" cap="flat" cmpd="sng" algn="ctr">
                      <a:solidFill>
                        <a:srgbClr val="FFFF00"/>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Methionine </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28575" cap="flat" cmpd="sng" algn="ctr">
                      <a:solidFill>
                        <a:srgbClr val="FFFF00"/>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Threonine </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28575" cap="flat" cmpd="sng" algn="ctr">
                      <a:solidFill>
                        <a:srgbClr val="FFFF00"/>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Trypto</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phan</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28575" cap="flat" cmpd="sng" algn="ctr">
                      <a:solidFill>
                        <a:srgbClr val="FFFF00"/>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Valine </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28575" cap="flat" cmpd="sng" algn="ctr">
                      <a:solidFill>
                        <a:srgbClr val="FFFF00"/>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Argi</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nine </a:t>
                      </a:r>
                    </a:p>
                  </a:txBody>
                  <a:tcPr horzOverflow="overflow">
                    <a:lnL w="12700" cap="flat" cmpd="sng" algn="ctr">
                      <a:solidFill>
                        <a:srgbClr val="FF33CC"/>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r>
              <a:tr h="280988">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Rice </a:t>
                      </a:r>
                    </a:p>
                  </a:txBody>
                  <a:tcPr horzOverflow="overflow">
                    <a:lnL w="28575" cap="flat" cmpd="sng" algn="ctr">
                      <a:solidFill>
                        <a:srgbClr val="FFFF00"/>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2.80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1.30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3.00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5.00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2.30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1.50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2.30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0.80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3.80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4.80</a:t>
                      </a:r>
                    </a:p>
                  </a:txBody>
                  <a:tcPr horzOverflow="overflow">
                    <a:lnL w="12700" cap="flat" cmpd="sng" algn="ctr">
                      <a:solidFill>
                        <a:srgbClr val="FF33CC"/>
                      </a:solidFill>
                      <a:prstDash val="solid"/>
                      <a:round/>
                      <a:headEnd type="none" w="med" len="med"/>
                      <a:tailEnd type="none" w="med" len="med"/>
                    </a:lnL>
                    <a:lnR w="28575" cap="flat" cmpd="sng" algn="ctr">
                      <a:solidFill>
                        <a:srgbClr val="FFFF00"/>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r>
              <a:tr h="246063">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Wheat</a:t>
                      </a:r>
                    </a:p>
                  </a:txBody>
                  <a:tcPr horzOverflow="overflow">
                    <a:lnL w="28575" cap="flat" cmpd="sng" algn="ctr">
                      <a:solidFill>
                        <a:srgbClr val="FFFF00"/>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2.80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1.30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2.20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4.10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1.70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0.90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1.80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0.70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2.80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2.90</a:t>
                      </a:r>
                    </a:p>
                  </a:txBody>
                  <a:tcPr horzOverflow="overflow">
                    <a:lnL w="12700" cap="flat" cmpd="sng" algn="ctr">
                      <a:solidFill>
                        <a:srgbClr val="FF33CC"/>
                      </a:solidFill>
                      <a:prstDash val="solid"/>
                      <a:round/>
                      <a:headEnd type="none" w="med" len="med"/>
                      <a:tailEnd type="none" w="med" len="med"/>
                    </a:lnL>
                    <a:lnR w="28575" cap="flat" cmpd="sng" algn="ctr">
                      <a:solidFill>
                        <a:srgbClr val="FFFF00"/>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r>
              <a:tr h="246063">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Maize</a:t>
                      </a:r>
                    </a:p>
                  </a:txBody>
                  <a:tcPr horzOverflow="overflow">
                    <a:lnL w="28575" cap="flat" cmpd="sng" algn="ctr">
                      <a:solidFill>
                        <a:srgbClr val="FFFF00"/>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2.90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1.60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2.40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7.20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2.00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1.20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2.80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0.40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3.00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2"/>
                          </a:solidFill>
                          <a:effectLst/>
                          <a:latin typeface="Arial" charset="0"/>
                        </a:rPr>
                        <a:t>2.90</a:t>
                      </a:r>
                    </a:p>
                  </a:txBody>
                  <a:tcPr horzOverflow="overflow">
                    <a:lnL w="12700" cap="flat" cmpd="sng" algn="ctr">
                      <a:solidFill>
                        <a:srgbClr val="FF33CC"/>
                      </a:solidFill>
                      <a:prstDash val="solid"/>
                      <a:round/>
                      <a:headEnd type="none" w="med" len="med"/>
                      <a:tailEnd type="none" w="med" len="med"/>
                    </a:lnL>
                    <a:lnR w="28575" cap="flat" cmpd="sng" algn="ctr">
                      <a:solidFill>
                        <a:srgbClr val="FFFF00"/>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r>
              <a:tr h="2460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Finger millet</a:t>
                      </a:r>
                    </a:p>
                  </a:txBody>
                  <a:tcPr horzOverflow="overflow">
                    <a:lnL w="28575" cap="flat" cmpd="sng" algn="ctr">
                      <a:solidFill>
                        <a:srgbClr val="FFFF00"/>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6.2</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2.6</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5.1</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13.5</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3.7</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2.6</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5.1</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1.3</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7.9</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5.2</a:t>
                      </a:r>
                    </a:p>
                  </a:txBody>
                  <a:tcPr horzOverflow="overflow">
                    <a:lnL w="12700" cap="flat" cmpd="sng" algn="ctr">
                      <a:solidFill>
                        <a:srgbClr val="FF33CC"/>
                      </a:solidFill>
                      <a:prstDash val="solid"/>
                      <a:round/>
                      <a:headEnd type="none" w="med" len="med"/>
                      <a:tailEnd type="none" w="med" len="med"/>
                    </a:lnL>
                    <a:lnR w="28575" cap="flat" cmpd="sng" algn="ctr">
                      <a:solidFill>
                        <a:srgbClr val="FFFF00"/>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r>
              <a:tr h="2460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Italian millet</a:t>
                      </a:r>
                    </a:p>
                  </a:txBody>
                  <a:tcPr horzOverflow="overflow">
                    <a:lnL w="28575" cap="flat" cmpd="sng" algn="ctr">
                      <a:solidFill>
                        <a:srgbClr val="FFFF00"/>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5.3</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2.3</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5.0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13.3</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2.1</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2.6</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3.9</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1.5</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5.2</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6.1</a:t>
                      </a:r>
                    </a:p>
                  </a:txBody>
                  <a:tcPr horzOverflow="overflow">
                    <a:lnL w="12700" cap="flat" cmpd="sng" algn="ctr">
                      <a:solidFill>
                        <a:srgbClr val="FF33CC"/>
                      </a:solidFill>
                      <a:prstDash val="solid"/>
                      <a:round/>
                      <a:headEnd type="none" w="med" len="med"/>
                      <a:tailEnd type="none" w="med" len="med"/>
                    </a:lnL>
                    <a:lnR w="28575" cap="flat" cmpd="sng" algn="ctr">
                      <a:solidFill>
                        <a:srgbClr val="FFFF00"/>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r>
              <a:tr h="2349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Proso millet</a:t>
                      </a:r>
                    </a:p>
                  </a:txBody>
                  <a:tcPr horzOverflow="overflow">
                    <a:lnL w="28575" cap="flat" cmpd="sng" algn="ctr">
                      <a:solidFill>
                        <a:srgbClr val="FFFF00"/>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5.2</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2.2</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4.5</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12.9</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2.2</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2.0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3.4</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0.9</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5.1</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4.4</a:t>
                      </a:r>
                    </a:p>
                  </a:txBody>
                  <a:tcPr horzOverflow="overflow">
                    <a:lnL w="12700" cap="flat" cmpd="sng" algn="ctr">
                      <a:solidFill>
                        <a:srgbClr val="FF33CC"/>
                      </a:solidFill>
                      <a:prstDash val="solid"/>
                      <a:round/>
                      <a:headEnd type="none" w="med" len="med"/>
                      <a:tailEnd type="none" w="med" len="med"/>
                    </a:lnL>
                    <a:lnR w="28575" cap="flat" cmpd="sng" algn="ctr">
                      <a:solidFill>
                        <a:srgbClr val="FFFF00"/>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r>
              <a:tr h="2508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Kodo millet</a:t>
                      </a:r>
                    </a:p>
                  </a:txBody>
                  <a:tcPr horzOverflow="overflow">
                    <a:lnL w="28575" cap="flat" cmpd="sng" algn="ctr">
                      <a:solidFill>
                        <a:srgbClr val="FFFF00"/>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5.8</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1.8</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5.4</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10.2</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3.3</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1.7</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2.9</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0.8</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5.6</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4.2</a:t>
                      </a:r>
                    </a:p>
                  </a:txBody>
                  <a:tcPr horzOverflow="overflow">
                    <a:lnL w="12700" cap="flat" cmpd="sng" algn="ctr">
                      <a:solidFill>
                        <a:srgbClr val="FF33CC"/>
                      </a:solidFill>
                      <a:prstDash val="solid"/>
                      <a:round/>
                      <a:headEnd type="none" w="med" len="med"/>
                      <a:tailEnd type="none" w="med" len="med"/>
                    </a:lnL>
                    <a:lnR w="28575" cap="flat" cmpd="sng" algn="ctr">
                      <a:solidFill>
                        <a:srgbClr val="FFFF00"/>
                      </a:solidFill>
                      <a:prstDash val="solid"/>
                      <a:round/>
                      <a:headEnd type="none" w="med" len="med"/>
                      <a:tailEnd type="none" w="med" len="med"/>
                    </a:lnR>
                    <a:lnT w="12700" cap="flat" cmpd="sng" algn="ctr">
                      <a:solidFill>
                        <a:srgbClr val="FF33CC"/>
                      </a:solidFill>
                      <a:prstDash val="solid"/>
                      <a:round/>
                      <a:headEnd type="none" w="med" len="med"/>
                      <a:tailEnd type="none" w="med" len="med"/>
                    </a:lnT>
                    <a:lnB w="12700" cap="flat" cmpd="sng" algn="ctr">
                      <a:solidFill>
                        <a:srgbClr val="FF33CC"/>
                      </a:solidFill>
                      <a:prstDash val="solid"/>
                      <a:round/>
                      <a:headEnd type="none" w="med" len="med"/>
                      <a:tailEnd type="none" w="med" len="med"/>
                    </a:lnB>
                    <a:lnTlToBr>
                      <a:noFill/>
                    </a:lnTlToBr>
                    <a:lnBlToTr>
                      <a:noFill/>
                    </a:lnBlToTr>
                    <a:noFill/>
                  </a:tcPr>
                </a:tc>
              </a:tr>
              <a:tr h="2508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rgbClr val="FF0000"/>
                          </a:solidFill>
                          <a:effectLst/>
                          <a:latin typeface="Arial" charset="0"/>
                        </a:rPr>
                        <a:t>Recommended</a:t>
                      </a:r>
                      <a:r>
                        <a:rPr kumimoji="0" lang="en-US" sz="1200" b="1" i="0" u="none" strike="noStrike" cap="none" normalizeH="0" baseline="0" smtClean="0">
                          <a:ln>
                            <a:noFill/>
                          </a:ln>
                          <a:solidFill>
                            <a:schemeClr val="bg1"/>
                          </a:solidFill>
                          <a:effectLst/>
                          <a:latin typeface="Arial" charset="0"/>
                        </a:rPr>
                        <a:t> </a:t>
                      </a:r>
                    </a:p>
                  </a:txBody>
                  <a:tcPr horzOverflow="overflow">
                    <a:lnL w="28575" cap="flat" cmpd="sng" algn="ctr">
                      <a:solidFill>
                        <a:srgbClr val="FFFF00"/>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rgbClr val="FF0000"/>
                          </a:solidFill>
                          <a:effectLst/>
                          <a:latin typeface="Arial" charset="0"/>
                        </a:rPr>
                        <a:t>6.0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rgbClr val="FF0000"/>
                          </a:solidFill>
                          <a:effectLst/>
                          <a:latin typeface="Arial" charset="0"/>
                        </a:rPr>
                        <a:t>-</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rgbClr val="FF0000"/>
                          </a:solidFill>
                          <a:effectLst/>
                          <a:latin typeface="Arial" charset="0"/>
                        </a:rPr>
                        <a:t>4.0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rgbClr val="FF0000"/>
                          </a:solidFill>
                          <a:effectLst/>
                          <a:latin typeface="Arial" charset="0"/>
                        </a:rPr>
                        <a:t>7.0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rgbClr val="FF0000"/>
                          </a:solidFill>
                          <a:effectLst/>
                          <a:latin typeface="Arial" charset="0"/>
                        </a:rPr>
                        <a:t>5.5</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rgbClr val="FF0000"/>
                          </a:solidFill>
                          <a:effectLst/>
                          <a:latin typeface="Arial" charset="0"/>
                        </a:rPr>
                        <a:t>3.5</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rgbClr val="FF0000"/>
                          </a:solidFill>
                          <a:effectLst/>
                          <a:latin typeface="Arial" charset="0"/>
                        </a:rPr>
                        <a:t>4.0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rgbClr val="FF0000"/>
                          </a:solidFill>
                          <a:effectLst/>
                          <a:latin typeface="Arial" charset="0"/>
                        </a:rPr>
                        <a:t>1.0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rgbClr val="FF0000"/>
                          </a:solidFill>
                          <a:effectLst/>
                          <a:latin typeface="Arial" charset="0"/>
                        </a:rPr>
                        <a:t>5.0</a:t>
                      </a:r>
                    </a:p>
                  </a:txBody>
                  <a:tcPr horzOverflow="overflow">
                    <a:lnL w="12700" cap="flat" cmpd="sng" algn="ctr">
                      <a:solidFill>
                        <a:srgbClr val="FF33CC"/>
                      </a:solidFill>
                      <a:prstDash val="solid"/>
                      <a:round/>
                      <a:headEnd type="none" w="med" len="med"/>
                      <a:tailEnd type="none" w="med" len="med"/>
                    </a:lnL>
                    <a:lnR w="12700" cap="flat" cmpd="sng" algn="ctr">
                      <a:solidFill>
                        <a:srgbClr val="FF33CC"/>
                      </a:solidFill>
                      <a:prstDash val="solid"/>
                      <a:round/>
                      <a:headEnd type="none" w="med" len="med"/>
                      <a:tailEnd type="none" w="med" len="med"/>
                    </a:lnR>
                    <a:lnT w="12700" cap="flat" cmpd="sng" algn="ctr">
                      <a:solidFill>
                        <a:srgbClr val="FF33CC"/>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rgbClr val="FF0000"/>
                          </a:solidFill>
                          <a:effectLst/>
                          <a:latin typeface="Arial" charset="0"/>
                        </a:rPr>
                        <a:t>-</a:t>
                      </a:r>
                    </a:p>
                  </a:txBody>
                  <a:tcPr horzOverflow="overflow">
                    <a:lnL w="12700" cap="flat" cmpd="sng" algn="ctr">
                      <a:solidFill>
                        <a:srgbClr val="FF33CC"/>
                      </a:solidFill>
                      <a:prstDash val="solid"/>
                      <a:round/>
                      <a:headEnd type="none" w="med" len="med"/>
                      <a:tailEnd type="none" w="med" len="med"/>
                    </a:lnL>
                    <a:lnR w="28575" cap="flat" cmpd="sng" algn="ctr">
                      <a:solidFill>
                        <a:srgbClr val="FFFF00"/>
                      </a:solidFill>
                      <a:prstDash val="solid"/>
                      <a:round/>
                      <a:headEnd type="none" w="med" len="med"/>
                      <a:tailEnd type="none" w="med" len="med"/>
                    </a:lnR>
                    <a:lnT w="12700" cap="flat" cmpd="sng" algn="ctr">
                      <a:solidFill>
                        <a:srgbClr val="FF33CC"/>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folHlink"/>
                    </a:solidFill>
                  </a:tcPr>
                </a:tc>
              </a:tr>
            </a:tbl>
          </a:graphicData>
        </a:graphic>
      </p:graphicFrame>
      <p:sp>
        <p:nvSpPr>
          <p:cNvPr id="21630" name="Rectangle 297"/>
          <p:cNvSpPr>
            <a:spLocks noChangeArrowheads="1"/>
          </p:cNvSpPr>
          <p:nvPr/>
        </p:nvSpPr>
        <p:spPr bwMode="auto">
          <a:xfrm>
            <a:off x="0" y="0"/>
            <a:ext cx="9144000" cy="661720"/>
          </a:xfrm>
          <a:prstGeom prst="rect">
            <a:avLst/>
          </a:prstGeom>
          <a:solidFill>
            <a:srgbClr val="FF6600"/>
          </a:solidFill>
          <a:ln w="9525">
            <a:noFill/>
            <a:miter lim="800000"/>
            <a:headEnd/>
            <a:tailEnd/>
          </a:ln>
        </p:spPr>
        <p:txBody>
          <a:bodyPr wrap="square">
            <a:spAutoFit/>
          </a:bodyPr>
          <a:lstStyle/>
          <a:p>
            <a:pPr algn="ctr" eaLnBrk="0" hangingPunct="0"/>
            <a:endParaRPr lang="en-US" sz="1100" b="1" dirty="0" smtClean="0">
              <a:solidFill>
                <a:srgbClr val="0000FF"/>
              </a:solidFill>
            </a:endParaRPr>
          </a:p>
          <a:p>
            <a:pPr algn="ctr" eaLnBrk="0" hangingPunct="0"/>
            <a:r>
              <a:rPr lang="en-US" sz="1600" b="1" dirty="0" smtClean="0">
                <a:solidFill>
                  <a:srgbClr val="0000FF"/>
                </a:solidFill>
              </a:rPr>
              <a:t>PROXIMATE </a:t>
            </a:r>
            <a:r>
              <a:rPr lang="en-US" sz="1600" b="1" dirty="0">
                <a:solidFill>
                  <a:srgbClr val="0000FF"/>
                </a:solidFill>
              </a:rPr>
              <a:t>NUTRIENT PROFILE OF MAJOR GRAINS AND </a:t>
            </a:r>
            <a:r>
              <a:rPr lang="en-US" sz="1600" b="1" dirty="0" smtClean="0">
                <a:solidFill>
                  <a:srgbClr val="0000FF"/>
                </a:solidFill>
              </a:rPr>
              <a:t>MILLETS</a:t>
            </a:r>
          </a:p>
          <a:p>
            <a:pPr algn="ctr" eaLnBrk="0" hangingPunct="0"/>
            <a:endParaRPr lang="en-US" b="1" dirty="0">
              <a:solidFill>
                <a:srgbClr val="0000FF"/>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r>
              <a:rPr lang="en-US" sz="3200" b="1" dirty="0" smtClean="0">
                <a:solidFill>
                  <a:srgbClr val="0000FF"/>
                </a:solidFill>
              </a:rPr>
              <a:t>Agro-ecosystem</a:t>
            </a:r>
            <a:r>
              <a:rPr lang="en-US" sz="3200" b="1" dirty="0" smtClean="0"/>
              <a:t> </a:t>
            </a:r>
            <a:r>
              <a:rPr lang="en-US" sz="3200" b="1" dirty="0" smtClean="0">
                <a:solidFill>
                  <a:srgbClr val="0000FF"/>
                </a:solidFill>
              </a:rPr>
              <a:t>degradation</a:t>
            </a:r>
            <a:endParaRPr lang="en-US" sz="3200" b="1" dirty="0">
              <a:solidFill>
                <a:srgbClr val="0000FF"/>
              </a:solidFill>
            </a:endParaRPr>
          </a:p>
        </p:txBody>
      </p:sp>
      <p:sp>
        <p:nvSpPr>
          <p:cNvPr id="3" name="Content Placeholder 2"/>
          <p:cNvSpPr>
            <a:spLocks noGrp="1"/>
          </p:cNvSpPr>
          <p:nvPr>
            <p:ph idx="1"/>
          </p:nvPr>
        </p:nvSpPr>
        <p:spPr>
          <a:xfrm>
            <a:off x="467544" y="2204864"/>
            <a:ext cx="8229600" cy="3744416"/>
          </a:xfrm>
        </p:spPr>
        <p:txBody>
          <a:bodyPr/>
          <a:lstStyle/>
          <a:p>
            <a:pPr algn="just">
              <a:buNone/>
            </a:pPr>
            <a:r>
              <a:rPr lang="en-US" sz="2000" dirty="0" smtClean="0"/>
              <a:t>   “ </a:t>
            </a:r>
            <a:r>
              <a:rPr lang="en-US" sz="2000" i="1" dirty="0" smtClean="0"/>
              <a:t>Nearly </a:t>
            </a:r>
            <a:r>
              <a:rPr lang="en-US" sz="2000" i="1" dirty="0" smtClean="0">
                <a:solidFill>
                  <a:srgbClr val="FF0000"/>
                </a:solidFill>
              </a:rPr>
              <a:t>2 billion hectares and 2.6 billion people have been affected by significant land degradation resulting from large-scale agricultural practices associated with the Green Revolution</a:t>
            </a:r>
            <a:r>
              <a:rPr lang="en-US" sz="2000" i="1" dirty="0" smtClean="0"/>
              <a:t>. Today, 70 percent of freshwater withdrawals are for agricultural irrigation, causing </a:t>
            </a:r>
            <a:r>
              <a:rPr lang="en-US" sz="2000" i="1" dirty="0" err="1" smtClean="0"/>
              <a:t>salinization</a:t>
            </a:r>
            <a:r>
              <a:rPr lang="en-US" sz="2000" i="1" dirty="0" smtClean="0"/>
              <a:t> of water supplies in developed and developing countries alike. The overuse and misuse of artificial fertilizers and pesticides have produced toxic runoffs which create coastal dead zones and </a:t>
            </a:r>
            <a:r>
              <a:rPr lang="en-US" sz="2000" i="1" dirty="0" smtClean="0">
                <a:solidFill>
                  <a:srgbClr val="FF0000"/>
                </a:solidFill>
              </a:rPr>
              <a:t>reduce biodiversity.”</a:t>
            </a:r>
          </a:p>
          <a:p>
            <a:pPr algn="just">
              <a:buNone/>
            </a:pPr>
            <a:endParaRPr lang="en-US" sz="1600" dirty="0" smtClean="0"/>
          </a:p>
          <a:p>
            <a:pPr algn="just">
              <a:buNone/>
            </a:pPr>
            <a:endParaRPr lang="en-US" sz="1600" b="1" dirty="0" smtClean="0"/>
          </a:p>
          <a:p>
            <a:pPr algn="just">
              <a:buNone/>
            </a:pPr>
            <a:r>
              <a:rPr lang="en-US" sz="1600" b="1" dirty="0" smtClean="0"/>
              <a:t>(IAASTD 2008: International Assessment of Agricultural Knowledge, Science and</a:t>
            </a:r>
          </a:p>
          <a:p>
            <a:pPr algn="just">
              <a:buNone/>
            </a:pPr>
            <a:r>
              <a:rPr lang="en-US" sz="1600" b="1" dirty="0" smtClean="0"/>
              <a:t>Technology for Development - Summary for Decision Makers of the Global Report).</a:t>
            </a:r>
            <a:endParaRPr lang="en-US" sz="1600" b="1"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Text Box 3"/>
          <p:cNvSpPr txBox="1">
            <a:spLocks noChangeArrowheads="1"/>
          </p:cNvSpPr>
          <p:nvPr/>
        </p:nvSpPr>
        <p:spPr bwMode="auto">
          <a:xfrm>
            <a:off x="5940152" y="2420888"/>
            <a:ext cx="2808312" cy="4108817"/>
          </a:xfrm>
          <a:prstGeom prst="rect">
            <a:avLst/>
          </a:prstGeom>
          <a:noFill/>
          <a:ln w="9525">
            <a:noFill/>
            <a:miter lim="800000"/>
            <a:headEnd/>
            <a:tailEnd/>
          </a:ln>
        </p:spPr>
        <p:txBody>
          <a:bodyPr wrap="square">
            <a:spAutoFit/>
          </a:bodyPr>
          <a:lstStyle/>
          <a:p>
            <a:pPr eaLnBrk="0" hangingPunct="0">
              <a:spcBef>
                <a:spcPct val="50000"/>
              </a:spcBef>
              <a:buFont typeface="Wingdings" pitchFamily="2" charset="2"/>
              <a:buChar char="Ø"/>
            </a:pPr>
            <a:r>
              <a:rPr lang="en-US" sz="1800" b="1" dirty="0"/>
              <a:t>7.4 millions accessions in 1,740 ex situ gene </a:t>
            </a:r>
            <a:r>
              <a:rPr lang="en-US" sz="1800" b="1" dirty="0" smtClean="0"/>
              <a:t>banks</a:t>
            </a:r>
            <a:endParaRPr lang="en-US" sz="1800" b="1" dirty="0"/>
          </a:p>
          <a:p>
            <a:pPr eaLnBrk="0" hangingPunct="0">
              <a:spcBef>
                <a:spcPct val="50000"/>
              </a:spcBef>
              <a:buFont typeface="Wingdings" pitchFamily="2" charset="2"/>
              <a:buChar char="Ø"/>
            </a:pPr>
            <a:r>
              <a:rPr lang="en-US" sz="1800" b="1" dirty="0" smtClean="0"/>
              <a:t>Major </a:t>
            </a:r>
            <a:r>
              <a:rPr lang="en-US" sz="1800" b="1" dirty="0"/>
              <a:t>crops </a:t>
            </a:r>
            <a:r>
              <a:rPr lang="en-US" sz="1800" b="1" dirty="0" smtClean="0"/>
              <a:t>/ commodities well covered</a:t>
            </a:r>
          </a:p>
          <a:p>
            <a:pPr eaLnBrk="0" hangingPunct="0">
              <a:spcBef>
                <a:spcPct val="50000"/>
              </a:spcBef>
              <a:buFont typeface="Wingdings" pitchFamily="2" charset="2"/>
              <a:buChar char="Ø"/>
            </a:pPr>
            <a:r>
              <a:rPr lang="en-US" sz="1800" b="1" dirty="0" smtClean="0"/>
              <a:t> Gaps </a:t>
            </a:r>
            <a:r>
              <a:rPr lang="en-US" sz="1800" b="1" dirty="0"/>
              <a:t>for landraces, CWR, neglected and underutilized </a:t>
            </a:r>
            <a:r>
              <a:rPr lang="en-US" sz="1800" b="1" dirty="0" smtClean="0"/>
              <a:t>species/NUS </a:t>
            </a:r>
          </a:p>
          <a:p>
            <a:pPr eaLnBrk="0" hangingPunct="0">
              <a:spcBef>
                <a:spcPct val="50000"/>
              </a:spcBef>
              <a:buFont typeface="Wingdings" pitchFamily="2" charset="2"/>
              <a:buChar char="Ø"/>
            </a:pPr>
            <a:r>
              <a:rPr lang="en-US" sz="1800" b="1" dirty="0" smtClean="0"/>
              <a:t>In fact largest  amount  of ABD is conserved in situ/ on farm!</a:t>
            </a:r>
            <a:endParaRPr lang="en-US" sz="1800" b="1" dirty="0"/>
          </a:p>
        </p:txBody>
      </p:sp>
      <p:sp>
        <p:nvSpPr>
          <p:cNvPr id="81925" name="Rectangle 6"/>
          <p:cNvSpPr>
            <a:spLocks noChangeArrowheads="1"/>
          </p:cNvSpPr>
          <p:nvPr/>
        </p:nvSpPr>
        <p:spPr bwMode="auto">
          <a:xfrm>
            <a:off x="755576" y="404664"/>
            <a:ext cx="6768752" cy="584775"/>
          </a:xfrm>
          <a:prstGeom prst="rect">
            <a:avLst/>
          </a:prstGeom>
          <a:noFill/>
          <a:ln w="9525">
            <a:noFill/>
            <a:miter lim="800000"/>
            <a:headEnd/>
            <a:tailEnd/>
          </a:ln>
        </p:spPr>
        <p:txBody>
          <a:bodyPr wrap="square">
            <a:spAutoFit/>
          </a:bodyPr>
          <a:lstStyle/>
          <a:p>
            <a:pPr eaLnBrk="0" hangingPunct="0">
              <a:spcBef>
                <a:spcPct val="50000"/>
              </a:spcBef>
            </a:pPr>
            <a:r>
              <a:rPr lang="en-US" sz="3200" b="1" dirty="0" smtClean="0">
                <a:solidFill>
                  <a:srgbClr val="0000FF"/>
                </a:solidFill>
              </a:rPr>
              <a:t>Conservation of ABD: how well? </a:t>
            </a:r>
            <a:endParaRPr lang="en-US" sz="3200" b="1" dirty="0">
              <a:solidFill>
                <a:srgbClr val="0000FF"/>
              </a:solidFill>
            </a:endParaRPr>
          </a:p>
        </p:txBody>
      </p:sp>
      <p:pic>
        <p:nvPicPr>
          <p:cNvPr id="5" name="Picture 6" descr="DSC0124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3528" y="2492896"/>
            <a:ext cx="5264932" cy="3744416"/>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a:xfrm>
            <a:off x="683568" y="1700808"/>
            <a:ext cx="7848872" cy="461665"/>
          </a:xfrm>
          <a:prstGeom prst="rect">
            <a:avLst/>
          </a:prstGeom>
        </p:spPr>
        <p:txBody>
          <a:bodyPr wrap="square">
            <a:spAutoFit/>
          </a:bodyPr>
          <a:lstStyle/>
          <a:p>
            <a:pPr algn="ctr"/>
            <a:r>
              <a:rPr lang="en-US" sz="2400" b="1" dirty="0" smtClean="0">
                <a:solidFill>
                  <a:schemeClr val="accent2"/>
                </a:solidFill>
              </a:rPr>
              <a:t>State of the World Report of PGRFA (FAO 2010)</a:t>
            </a:r>
            <a:endParaRPr lang="en-US" sz="2400"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6553200" y="6248400"/>
            <a:ext cx="1905000" cy="457200"/>
          </a:xfrm>
          <a:prstGeom prst="rect">
            <a:avLst/>
          </a:prstGeom>
        </p:spPr>
        <p:txBody>
          <a:bodyPr/>
          <a:lstStyle/>
          <a:p>
            <a:fld id="{2F54166F-294C-4BD3-B1B9-28DC5D1B7FAB}" type="slidenum">
              <a:rPr lang="en-US" smtClean="0"/>
              <a:pPr/>
              <a:t>15</a:t>
            </a:fld>
            <a:endParaRPr lang="en-US"/>
          </a:p>
        </p:txBody>
      </p:sp>
      <p:pic>
        <p:nvPicPr>
          <p:cNvPr id="44441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55576" y="1628800"/>
            <a:ext cx="7560840" cy="4925938"/>
          </a:xfrm>
          <a:prstGeom prst="rect">
            <a:avLst/>
          </a:prstGeom>
          <a:noFill/>
          <a:ln w="9525">
            <a:noFill/>
            <a:miter lim="800000"/>
            <a:headEnd/>
            <a:tailEnd/>
          </a:ln>
        </p:spPr>
      </p:pic>
      <p:sp>
        <p:nvSpPr>
          <p:cNvPr id="5" name="Rectangle 3"/>
          <p:cNvSpPr txBox="1">
            <a:spLocks noChangeArrowheads="1"/>
          </p:cNvSpPr>
          <p:nvPr/>
        </p:nvSpPr>
        <p:spPr>
          <a:xfrm>
            <a:off x="323528" y="188640"/>
            <a:ext cx="7772400" cy="1143000"/>
          </a:xfrm>
          <a:prstGeom prst="rect">
            <a:avLst/>
          </a:prstGeom>
        </p:spPr>
        <p:txBody>
          <a:bodyPr/>
          <a:lstStyle/>
          <a:p>
            <a:pPr lvl="0" algn="ctr"/>
            <a:r>
              <a:rPr kumimoji="0" lang="en-GB" sz="3200" b="1" i="0" u="none" strike="noStrike" kern="0" cap="none" spc="0" normalizeH="0" baseline="0" noProof="0" dirty="0" smtClean="0">
                <a:ln>
                  <a:noFill/>
                </a:ln>
                <a:solidFill>
                  <a:srgbClr val="0000FF"/>
                </a:solidFill>
                <a:effectLst/>
                <a:uLnTx/>
                <a:uFillTx/>
                <a:latin typeface="+mj-lt"/>
                <a:ea typeface="+mj-ea"/>
                <a:cs typeface="+mj-cs"/>
              </a:rPr>
              <a:t>Climate change: its impact on agricultural productivity</a:t>
            </a:r>
            <a:endParaRPr lang="en-GB" sz="3200" b="1" kern="0" dirty="0" smtClean="0">
              <a:solidFill>
                <a:srgbClr val="0000FF"/>
              </a:solidFill>
              <a:latin typeface="+mj-lt"/>
              <a:ea typeface="+mj-ea"/>
              <a:cs typeface="+mj-cs"/>
            </a:endParaRP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9" name="Rectangle 3"/>
          <p:cNvSpPr>
            <a:spLocks noGrp="1" noChangeArrowheads="1"/>
          </p:cNvSpPr>
          <p:nvPr>
            <p:ph type="title"/>
          </p:nvPr>
        </p:nvSpPr>
        <p:spPr>
          <a:xfrm>
            <a:off x="323528" y="188640"/>
            <a:ext cx="7772400" cy="1143000"/>
          </a:xfrm>
        </p:spPr>
        <p:txBody>
          <a:bodyPr/>
          <a:lstStyle/>
          <a:p>
            <a:pPr eaLnBrk="1" hangingPunct="1"/>
            <a:r>
              <a:rPr lang="en-GB" sz="4000" b="1" dirty="0" smtClean="0">
                <a:solidFill>
                  <a:srgbClr val="0000FF"/>
                </a:solidFill>
              </a:rPr>
              <a:t>Roles of Agrobiodiversity</a:t>
            </a:r>
          </a:p>
        </p:txBody>
      </p:sp>
      <p:sp>
        <p:nvSpPr>
          <p:cNvPr id="14340" name="Text Box 4"/>
          <p:cNvSpPr txBox="1">
            <a:spLocks noChangeArrowheads="1"/>
          </p:cNvSpPr>
          <p:nvPr/>
        </p:nvSpPr>
        <p:spPr bwMode="auto">
          <a:xfrm>
            <a:off x="6629400" y="1829961"/>
            <a:ext cx="1905000" cy="646331"/>
          </a:xfrm>
          <a:prstGeom prst="rect">
            <a:avLst/>
          </a:prstGeom>
          <a:solidFill>
            <a:srgbClr val="FF0000"/>
          </a:solidFill>
          <a:ln w="9525">
            <a:noFill/>
            <a:miter lim="800000"/>
            <a:headEnd/>
            <a:tailEnd/>
          </a:ln>
        </p:spPr>
        <p:txBody>
          <a:bodyPr>
            <a:spAutoFit/>
          </a:bodyPr>
          <a:lstStyle/>
          <a:p>
            <a:pPr algn="ctr">
              <a:spcBef>
                <a:spcPct val="50000"/>
              </a:spcBef>
            </a:pPr>
            <a:r>
              <a:rPr lang="it-IT" sz="1800" b="1" dirty="0" smtClean="0"/>
              <a:t>NUTRITION HEALTH</a:t>
            </a:r>
            <a:endParaRPr lang="it-IT" sz="1800" b="1" dirty="0"/>
          </a:p>
        </p:txBody>
      </p:sp>
      <p:sp>
        <p:nvSpPr>
          <p:cNvPr id="14341" name="Text Box 5"/>
          <p:cNvSpPr txBox="1">
            <a:spLocks noChangeArrowheads="1"/>
          </p:cNvSpPr>
          <p:nvPr/>
        </p:nvSpPr>
        <p:spPr bwMode="auto">
          <a:xfrm>
            <a:off x="6629400" y="2972961"/>
            <a:ext cx="1905000" cy="646331"/>
          </a:xfrm>
          <a:prstGeom prst="rect">
            <a:avLst/>
          </a:prstGeom>
          <a:solidFill>
            <a:srgbClr val="336600"/>
          </a:solidFill>
          <a:ln w="9525">
            <a:noFill/>
            <a:miter lim="800000"/>
            <a:headEnd/>
            <a:tailEnd/>
          </a:ln>
        </p:spPr>
        <p:txBody>
          <a:bodyPr>
            <a:spAutoFit/>
          </a:bodyPr>
          <a:lstStyle/>
          <a:p>
            <a:pPr algn="ctr">
              <a:spcBef>
                <a:spcPct val="50000"/>
              </a:spcBef>
            </a:pPr>
            <a:r>
              <a:rPr lang="it-IT" sz="1800" b="1" dirty="0" smtClean="0">
                <a:solidFill>
                  <a:srgbClr val="FFFF00"/>
                </a:solidFill>
              </a:rPr>
              <a:t>INCOME GENERATION</a:t>
            </a:r>
            <a:endParaRPr lang="it-IT" sz="1800" b="1" dirty="0">
              <a:solidFill>
                <a:srgbClr val="FFFF00"/>
              </a:solidFill>
            </a:endParaRPr>
          </a:p>
        </p:txBody>
      </p:sp>
      <p:sp>
        <p:nvSpPr>
          <p:cNvPr id="14342" name="Text Box 6"/>
          <p:cNvSpPr txBox="1">
            <a:spLocks noChangeArrowheads="1"/>
          </p:cNvSpPr>
          <p:nvPr/>
        </p:nvSpPr>
        <p:spPr bwMode="auto">
          <a:xfrm>
            <a:off x="6629400" y="4192161"/>
            <a:ext cx="1905000" cy="646331"/>
          </a:xfrm>
          <a:prstGeom prst="rect">
            <a:avLst/>
          </a:prstGeom>
          <a:solidFill>
            <a:srgbClr val="0000FF"/>
          </a:solidFill>
          <a:ln w="9525">
            <a:noFill/>
            <a:miter lim="800000"/>
            <a:headEnd/>
            <a:tailEnd/>
          </a:ln>
        </p:spPr>
        <p:txBody>
          <a:bodyPr>
            <a:spAutoFit/>
          </a:bodyPr>
          <a:lstStyle/>
          <a:p>
            <a:pPr algn="ctr">
              <a:spcBef>
                <a:spcPct val="50000"/>
              </a:spcBef>
            </a:pPr>
            <a:r>
              <a:rPr lang="it-IT" sz="1800" b="1" dirty="0" smtClean="0">
                <a:solidFill>
                  <a:schemeClr val="bg1"/>
                </a:solidFill>
              </a:rPr>
              <a:t>ECOSYSTEM SERVICES</a:t>
            </a:r>
            <a:endParaRPr lang="it-IT" sz="1800" b="1" dirty="0">
              <a:solidFill>
                <a:schemeClr val="bg1"/>
              </a:solidFill>
            </a:endParaRPr>
          </a:p>
        </p:txBody>
      </p:sp>
      <p:sp>
        <p:nvSpPr>
          <p:cNvPr id="14343" name="Text Box 7"/>
          <p:cNvSpPr txBox="1">
            <a:spLocks noChangeArrowheads="1"/>
          </p:cNvSpPr>
          <p:nvPr/>
        </p:nvSpPr>
        <p:spPr bwMode="auto">
          <a:xfrm>
            <a:off x="6629400" y="5959049"/>
            <a:ext cx="1905000" cy="366712"/>
          </a:xfrm>
          <a:prstGeom prst="rect">
            <a:avLst/>
          </a:prstGeom>
          <a:solidFill>
            <a:srgbClr val="FF3399"/>
          </a:solidFill>
          <a:ln w="9525">
            <a:noFill/>
            <a:miter lim="800000"/>
            <a:headEnd/>
            <a:tailEnd/>
          </a:ln>
        </p:spPr>
        <p:txBody>
          <a:bodyPr>
            <a:spAutoFit/>
          </a:bodyPr>
          <a:lstStyle/>
          <a:p>
            <a:pPr algn="ctr">
              <a:spcBef>
                <a:spcPct val="50000"/>
              </a:spcBef>
            </a:pPr>
            <a:r>
              <a:rPr lang="it-IT" sz="1800" b="1" dirty="0" smtClean="0"/>
              <a:t>CULTURE</a:t>
            </a:r>
            <a:endParaRPr lang="it-IT" sz="1800" b="1" dirty="0"/>
          </a:p>
        </p:txBody>
      </p:sp>
      <p:sp>
        <p:nvSpPr>
          <p:cNvPr id="9" name="Rectangle 8"/>
          <p:cNvSpPr/>
          <p:nvPr/>
        </p:nvSpPr>
        <p:spPr>
          <a:xfrm>
            <a:off x="533400" y="1677561"/>
            <a:ext cx="5181600" cy="1027974"/>
          </a:xfrm>
          <a:prstGeom prst="rect">
            <a:avLst/>
          </a:prstGeom>
        </p:spPr>
        <p:txBody>
          <a:bodyPr wrap="square">
            <a:spAutoFit/>
          </a:bodyPr>
          <a:lstStyle/>
          <a:p>
            <a:pPr marL="342900" lvl="0" indent="-342900">
              <a:lnSpc>
                <a:spcPct val="80000"/>
              </a:lnSpc>
              <a:spcBef>
                <a:spcPct val="20000"/>
              </a:spcBef>
            </a:pPr>
            <a:r>
              <a:rPr lang="en-GB" sz="1600" b="1" kern="0" dirty="0" smtClean="0">
                <a:solidFill>
                  <a:srgbClr val="FF0000"/>
                </a:solidFill>
                <a:latin typeface="Arial"/>
              </a:rPr>
              <a:t>Food and nutrition security</a:t>
            </a:r>
          </a:p>
          <a:p>
            <a:pPr marL="342900" lvl="0" indent="-342900">
              <a:lnSpc>
                <a:spcPct val="80000"/>
              </a:lnSpc>
              <a:spcBef>
                <a:spcPct val="20000"/>
              </a:spcBef>
            </a:pPr>
            <a:r>
              <a:rPr lang="en-GB" sz="1600" b="1" kern="0" dirty="0" smtClean="0">
                <a:solidFill>
                  <a:srgbClr val="FF0000"/>
                </a:solidFill>
                <a:latin typeface="Arial"/>
              </a:rPr>
              <a:t>Reduce food dependence of countries  </a:t>
            </a:r>
          </a:p>
          <a:p>
            <a:pPr marL="342900" lvl="0" indent="-342900">
              <a:lnSpc>
                <a:spcPct val="80000"/>
              </a:lnSpc>
              <a:spcBef>
                <a:spcPct val="20000"/>
              </a:spcBef>
            </a:pPr>
            <a:r>
              <a:rPr lang="en-GB" sz="1600" b="1" kern="0" dirty="0" smtClean="0">
                <a:solidFill>
                  <a:srgbClr val="FF0000"/>
                </a:solidFill>
                <a:latin typeface="Arial"/>
              </a:rPr>
              <a:t>Source of medicines</a:t>
            </a:r>
          </a:p>
          <a:p>
            <a:pPr marL="342900" lvl="0" indent="-342900">
              <a:lnSpc>
                <a:spcPct val="80000"/>
              </a:lnSpc>
              <a:spcBef>
                <a:spcPct val="20000"/>
              </a:spcBef>
            </a:pPr>
            <a:r>
              <a:rPr lang="en-US" sz="1600" b="1" kern="0" dirty="0" smtClean="0">
                <a:solidFill>
                  <a:srgbClr val="FF0000"/>
                </a:solidFill>
                <a:latin typeface="Arial"/>
              </a:rPr>
              <a:t>Contributions for richer and tastier meals </a:t>
            </a:r>
            <a:endParaRPr lang="en-GB" sz="1600" b="1" kern="0" dirty="0" smtClean="0">
              <a:solidFill>
                <a:srgbClr val="FF0000"/>
              </a:solidFill>
              <a:latin typeface="Arial"/>
            </a:endParaRPr>
          </a:p>
        </p:txBody>
      </p:sp>
      <p:sp>
        <p:nvSpPr>
          <p:cNvPr id="10" name="Rectangle 9"/>
          <p:cNvSpPr/>
          <p:nvPr/>
        </p:nvSpPr>
        <p:spPr>
          <a:xfrm>
            <a:off x="533400" y="2972961"/>
            <a:ext cx="4724400" cy="978729"/>
          </a:xfrm>
          <a:prstGeom prst="rect">
            <a:avLst/>
          </a:prstGeom>
        </p:spPr>
        <p:txBody>
          <a:bodyPr wrap="square">
            <a:spAutoFit/>
          </a:bodyPr>
          <a:lstStyle/>
          <a:p>
            <a:pPr marL="342900" lvl="0" indent="-342900">
              <a:lnSpc>
                <a:spcPct val="80000"/>
              </a:lnSpc>
              <a:spcBef>
                <a:spcPct val="20000"/>
              </a:spcBef>
            </a:pPr>
            <a:r>
              <a:rPr lang="en-GB" sz="1600" b="1" kern="0" dirty="0" smtClean="0">
                <a:solidFill>
                  <a:srgbClr val="008000"/>
                </a:solidFill>
                <a:latin typeface="Arial"/>
              </a:rPr>
              <a:t>Crop diversification and income opportunities </a:t>
            </a:r>
          </a:p>
          <a:p>
            <a:pPr marL="342900" lvl="0" indent="-342900">
              <a:lnSpc>
                <a:spcPct val="80000"/>
              </a:lnSpc>
              <a:spcBef>
                <a:spcPct val="20000"/>
              </a:spcBef>
            </a:pPr>
            <a:r>
              <a:rPr lang="en-GB" sz="1600" b="1" kern="0" dirty="0" smtClean="0">
                <a:solidFill>
                  <a:srgbClr val="008000"/>
                </a:solidFill>
                <a:latin typeface="Arial"/>
              </a:rPr>
              <a:t>Employment opportunities , “</a:t>
            </a:r>
            <a:r>
              <a:rPr lang="en-GB" sz="1600" b="1" i="1" kern="0" dirty="0" smtClean="0">
                <a:solidFill>
                  <a:srgbClr val="008000"/>
                </a:solidFill>
                <a:latin typeface="Arial"/>
              </a:rPr>
              <a:t>empowerment”</a:t>
            </a:r>
          </a:p>
          <a:p>
            <a:pPr marL="342900" lvl="0" indent="-342900">
              <a:lnSpc>
                <a:spcPct val="80000"/>
              </a:lnSpc>
              <a:spcBef>
                <a:spcPct val="20000"/>
              </a:spcBef>
            </a:pPr>
            <a:r>
              <a:rPr lang="en-GB" sz="1600" b="1" kern="0" dirty="0" smtClean="0">
                <a:solidFill>
                  <a:srgbClr val="008000"/>
                </a:solidFill>
                <a:latin typeface="Arial"/>
              </a:rPr>
              <a:t>Contribute to </a:t>
            </a:r>
            <a:r>
              <a:rPr lang="en-GB" sz="1600" b="1" i="1" kern="0" dirty="0" smtClean="0">
                <a:solidFill>
                  <a:srgbClr val="008000"/>
                </a:solidFill>
                <a:latin typeface="Arial"/>
              </a:rPr>
              <a:t>self-reliance</a:t>
            </a:r>
            <a:r>
              <a:rPr lang="en-GB" sz="1600" b="1" kern="0" dirty="0" smtClean="0">
                <a:solidFill>
                  <a:srgbClr val="008000"/>
                </a:solidFill>
                <a:latin typeface="Arial"/>
              </a:rPr>
              <a:t>” of developing countries</a:t>
            </a:r>
          </a:p>
        </p:txBody>
      </p:sp>
      <p:sp>
        <p:nvSpPr>
          <p:cNvPr id="11" name="Rectangle 10"/>
          <p:cNvSpPr/>
          <p:nvPr/>
        </p:nvSpPr>
        <p:spPr>
          <a:xfrm>
            <a:off x="533400" y="4192161"/>
            <a:ext cx="5715000" cy="1520416"/>
          </a:xfrm>
          <a:prstGeom prst="rect">
            <a:avLst/>
          </a:prstGeom>
        </p:spPr>
        <p:txBody>
          <a:bodyPr wrap="square">
            <a:spAutoFit/>
          </a:bodyPr>
          <a:lstStyle/>
          <a:p>
            <a:pPr marL="342900" lvl="0" indent="-342900">
              <a:lnSpc>
                <a:spcPct val="80000"/>
              </a:lnSpc>
              <a:spcBef>
                <a:spcPct val="20000"/>
              </a:spcBef>
            </a:pPr>
            <a:r>
              <a:rPr lang="en-GB" sz="1600" b="1" kern="0" dirty="0" smtClean="0">
                <a:solidFill>
                  <a:srgbClr val="0000CC"/>
                </a:solidFill>
                <a:latin typeface="Arial"/>
              </a:rPr>
              <a:t>Reduction of impact of agricultural practices </a:t>
            </a:r>
          </a:p>
          <a:p>
            <a:pPr marL="342900" lvl="0" indent="-342900">
              <a:lnSpc>
                <a:spcPct val="80000"/>
              </a:lnSpc>
              <a:spcBef>
                <a:spcPct val="20000"/>
              </a:spcBef>
            </a:pPr>
            <a:r>
              <a:rPr lang="en-GB" sz="1600" b="1" kern="0" dirty="0" smtClean="0">
                <a:solidFill>
                  <a:srgbClr val="0000CC"/>
                </a:solidFill>
                <a:latin typeface="Arial"/>
              </a:rPr>
              <a:t>Sustainability of cultivation practices </a:t>
            </a:r>
          </a:p>
          <a:p>
            <a:pPr marL="342900" lvl="0" indent="-342900">
              <a:lnSpc>
                <a:spcPct val="80000"/>
              </a:lnSpc>
              <a:spcBef>
                <a:spcPct val="20000"/>
              </a:spcBef>
            </a:pPr>
            <a:r>
              <a:rPr lang="en-GB" sz="1600" b="1" kern="0" dirty="0" smtClean="0">
                <a:solidFill>
                  <a:srgbClr val="0000CC"/>
                </a:solidFill>
                <a:latin typeface="Arial"/>
              </a:rPr>
              <a:t>Contribution on pest and disease control </a:t>
            </a:r>
          </a:p>
          <a:p>
            <a:pPr marL="342900" lvl="0" indent="-342900">
              <a:lnSpc>
                <a:spcPct val="80000"/>
              </a:lnSpc>
              <a:spcBef>
                <a:spcPct val="20000"/>
              </a:spcBef>
            </a:pPr>
            <a:r>
              <a:rPr lang="en-GB" sz="1600" b="1" kern="0" dirty="0" smtClean="0">
                <a:solidFill>
                  <a:srgbClr val="0000CC"/>
                </a:solidFill>
                <a:latin typeface="Arial"/>
              </a:rPr>
              <a:t>Soil conservation, fertility, heath </a:t>
            </a:r>
          </a:p>
          <a:p>
            <a:pPr marL="342900" lvl="0" indent="-342900">
              <a:lnSpc>
                <a:spcPct val="80000"/>
              </a:lnSpc>
              <a:spcBef>
                <a:spcPct val="20000"/>
              </a:spcBef>
            </a:pPr>
            <a:r>
              <a:rPr lang="en-GB" sz="1600" b="1" kern="0" dirty="0" smtClean="0">
                <a:solidFill>
                  <a:srgbClr val="0000CC"/>
                </a:solidFill>
                <a:latin typeface="Arial"/>
              </a:rPr>
              <a:t>Contribution to optimization of use of resources/ </a:t>
            </a:r>
            <a:r>
              <a:rPr lang="en-GB" sz="1600" b="1" kern="0" dirty="0" err="1" smtClean="0">
                <a:solidFill>
                  <a:srgbClr val="0000CC"/>
                </a:solidFill>
                <a:latin typeface="Arial"/>
              </a:rPr>
              <a:t>envmt</a:t>
            </a:r>
            <a:r>
              <a:rPr lang="en-GB" sz="1600" b="1" kern="0" dirty="0" smtClean="0">
                <a:solidFill>
                  <a:srgbClr val="0000CC"/>
                </a:solidFill>
                <a:latin typeface="Arial"/>
              </a:rPr>
              <a:t>. </a:t>
            </a:r>
          </a:p>
          <a:p>
            <a:pPr marL="342900" lvl="0" indent="-342900">
              <a:lnSpc>
                <a:spcPct val="80000"/>
              </a:lnSpc>
              <a:spcBef>
                <a:spcPct val="20000"/>
              </a:spcBef>
            </a:pPr>
            <a:r>
              <a:rPr lang="en-GB" sz="1600" b="1" kern="0" dirty="0" smtClean="0">
                <a:solidFill>
                  <a:srgbClr val="0000CC"/>
                </a:solidFill>
                <a:latin typeface="Arial"/>
              </a:rPr>
              <a:t>Ecosystem conservation, stability</a:t>
            </a:r>
          </a:p>
        </p:txBody>
      </p:sp>
      <p:sp>
        <p:nvSpPr>
          <p:cNvPr id="12" name="Rectangle 11"/>
          <p:cNvSpPr/>
          <p:nvPr/>
        </p:nvSpPr>
        <p:spPr>
          <a:xfrm>
            <a:off x="533400" y="5868561"/>
            <a:ext cx="4046537" cy="584775"/>
          </a:xfrm>
          <a:prstGeom prst="rect">
            <a:avLst/>
          </a:prstGeom>
        </p:spPr>
        <p:txBody>
          <a:bodyPr wrap="square">
            <a:spAutoFit/>
          </a:bodyPr>
          <a:lstStyle/>
          <a:p>
            <a:r>
              <a:rPr lang="en-US" sz="1600" b="1" kern="0" dirty="0" smtClean="0">
                <a:solidFill>
                  <a:srgbClr val="FF3399"/>
                </a:solidFill>
                <a:latin typeface="Arial"/>
              </a:rPr>
              <a:t>Contribution to safeguard culture and tradition, identity etc</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3"/>
          <p:cNvSpPr txBox="1">
            <a:spLocks noChangeArrowheads="1"/>
          </p:cNvSpPr>
          <p:nvPr/>
        </p:nvSpPr>
        <p:spPr bwMode="auto">
          <a:xfrm>
            <a:off x="3280792" y="3997424"/>
            <a:ext cx="2133600" cy="461665"/>
          </a:xfrm>
          <a:prstGeom prst="rect">
            <a:avLst/>
          </a:prstGeom>
          <a:noFill/>
          <a:ln w="9525">
            <a:noFill/>
            <a:miter lim="800000"/>
            <a:headEnd/>
            <a:tailEnd/>
          </a:ln>
        </p:spPr>
        <p:txBody>
          <a:bodyPr>
            <a:spAutoFit/>
          </a:bodyPr>
          <a:lstStyle/>
          <a:p>
            <a:pPr algn="ctr" eaLnBrk="0" hangingPunct="0"/>
            <a:r>
              <a:rPr lang="en-US" sz="2400" b="1" dirty="0">
                <a:solidFill>
                  <a:srgbClr val="FF0000"/>
                </a:solidFill>
              </a:rPr>
              <a:t>Agriculture</a:t>
            </a:r>
          </a:p>
        </p:txBody>
      </p:sp>
      <p:sp>
        <p:nvSpPr>
          <p:cNvPr id="14339" name="TextBox 4"/>
          <p:cNvSpPr txBox="1">
            <a:spLocks noChangeArrowheads="1"/>
          </p:cNvSpPr>
          <p:nvPr/>
        </p:nvSpPr>
        <p:spPr bwMode="auto">
          <a:xfrm>
            <a:off x="3313776" y="5064224"/>
            <a:ext cx="2133600" cy="461665"/>
          </a:xfrm>
          <a:prstGeom prst="rect">
            <a:avLst/>
          </a:prstGeom>
          <a:noFill/>
          <a:ln w="9525">
            <a:noFill/>
            <a:miter lim="800000"/>
            <a:headEnd/>
            <a:tailEnd/>
          </a:ln>
        </p:spPr>
        <p:txBody>
          <a:bodyPr>
            <a:spAutoFit/>
          </a:bodyPr>
          <a:lstStyle/>
          <a:p>
            <a:pPr algn="ctr" eaLnBrk="0" hangingPunct="0"/>
            <a:r>
              <a:rPr lang="en-US" sz="2400" b="1" dirty="0">
                <a:solidFill>
                  <a:srgbClr val="FF0000"/>
                </a:solidFill>
              </a:rPr>
              <a:t>Nutrition</a:t>
            </a:r>
          </a:p>
        </p:txBody>
      </p:sp>
      <p:sp>
        <p:nvSpPr>
          <p:cNvPr id="14340" name="TextBox 5"/>
          <p:cNvSpPr txBox="1">
            <a:spLocks noChangeArrowheads="1"/>
          </p:cNvSpPr>
          <p:nvPr/>
        </p:nvSpPr>
        <p:spPr bwMode="auto">
          <a:xfrm>
            <a:off x="3275856" y="6207695"/>
            <a:ext cx="2133600" cy="461665"/>
          </a:xfrm>
          <a:prstGeom prst="rect">
            <a:avLst/>
          </a:prstGeom>
          <a:noFill/>
          <a:ln w="9525">
            <a:noFill/>
            <a:miter lim="800000"/>
            <a:headEnd/>
            <a:tailEnd/>
          </a:ln>
        </p:spPr>
        <p:txBody>
          <a:bodyPr>
            <a:spAutoFit/>
          </a:bodyPr>
          <a:lstStyle/>
          <a:p>
            <a:pPr algn="ctr" eaLnBrk="0" hangingPunct="0"/>
            <a:r>
              <a:rPr lang="en-US" sz="2400" b="1" dirty="0">
                <a:solidFill>
                  <a:srgbClr val="FF0000"/>
                </a:solidFill>
              </a:rPr>
              <a:t>Health</a:t>
            </a:r>
          </a:p>
        </p:txBody>
      </p:sp>
      <p:sp>
        <p:nvSpPr>
          <p:cNvPr id="14341" name="TextBox 6"/>
          <p:cNvSpPr txBox="1">
            <a:spLocks noChangeArrowheads="1"/>
          </p:cNvSpPr>
          <p:nvPr/>
        </p:nvSpPr>
        <p:spPr bwMode="auto">
          <a:xfrm>
            <a:off x="3053720" y="2967335"/>
            <a:ext cx="2664296" cy="461665"/>
          </a:xfrm>
          <a:prstGeom prst="rect">
            <a:avLst/>
          </a:prstGeom>
          <a:noFill/>
          <a:ln w="9525">
            <a:noFill/>
            <a:miter lim="800000"/>
            <a:headEnd/>
            <a:tailEnd/>
          </a:ln>
        </p:spPr>
        <p:txBody>
          <a:bodyPr wrap="square">
            <a:spAutoFit/>
          </a:bodyPr>
          <a:lstStyle/>
          <a:p>
            <a:pPr algn="ctr" eaLnBrk="0" hangingPunct="0"/>
            <a:r>
              <a:rPr lang="en-US" sz="2400" b="1" dirty="0" err="1" smtClean="0">
                <a:solidFill>
                  <a:srgbClr val="FF0000"/>
                </a:solidFill>
              </a:rPr>
              <a:t>Agrobiodiversity</a:t>
            </a:r>
            <a:endParaRPr lang="en-US" sz="2400" b="1" dirty="0">
              <a:solidFill>
                <a:srgbClr val="FF0000"/>
              </a:solidFill>
            </a:endParaRPr>
          </a:p>
        </p:txBody>
      </p:sp>
      <p:sp>
        <p:nvSpPr>
          <p:cNvPr id="8" name="Up-Down Arrow 7"/>
          <p:cNvSpPr/>
          <p:nvPr/>
        </p:nvSpPr>
        <p:spPr>
          <a:xfrm>
            <a:off x="4211960" y="3471391"/>
            <a:ext cx="304800" cy="609600"/>
          </a:xfrm>
          <a:prstGeom prst="up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0000"/>
              </a:solidFill>
            </a:endParaRPr>
          </a:p>
        </p:txBody>
      </p:sp>
      <p:sp>
        <p:nvSpPr>
          <p:cNvPr id="9" name="Up-Down Arrow 8"/>
          <p:cNvSpPr/>
          <p:nvPr/>
        </p:nvSpPr>
        <p:spPr>
          <a:xfrm>
            <a:off x="4195192" y="4454624"/>
            <a:ext cx="304800" cy="609600"/>
          </a:xfrm>
          <a:prstGeom prst="up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0000"/>
              </a:solidFill>
            </a:endParaRPr>
          </a:p>
        </p:txBody>
      </p:sp>
      <p:sp>
        <p:nvSpPr>
          <p:cNvPr id="10" name="Up-Down Arrow 9"/>
          <p:cNvSpPr/>
          <p:nvPr/>
        </p:nvSpPr>
        <p:spPr>
          <a:xfrm>
            <a:off x="4195192" y="5559623"/>
            <a:ext cx="304800" cy="609600"/>
          </a:xfrm>
          <a:prstGeom prst="up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0000"/>
              </a:solidFill>
            </a:endParaRPr>
          </a:p>
        </p:txBody>
      </p:sp>
      <p:sp>
        <p:nvSpPr>
          <p:cNvPr id="11" name="Curved Right Arrow 10"/>
          <p:cNvSpPr/>
          <p:nvPr/>
        </p:nvSpPr>
        <p:spPr>
          <a:xfrm rot="10800000" flipH="1">
            <a:off x="2552009" y="3512335"/>
            <a:ext cx="992187" cy="2362200"/>
          </a:xfrm>
          <a:prstGeom prst="curved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chemeClr val="tx1"/>
              </a:solidFill>
            </a:endParaRPr>
          </a:p>
        </p:txBody>
      </p:sp>
      <p:sp>
        <p:nvSpPr>
          <p:cNvPr id="14347" name="TextBox 13"/>
          <p:cNvSpPr txBox="1">
            <a:spLocks noChangeArrowheads="1"/>
          </p:cNvSpPr>
          <p:nvPr/>
        </p:nvSpPr>
        <p:spPr bwMode="auto">
          <a:xfrm>
            <a:off x="755576" y="4047455"/>
            <a:ext cx="1800200" cy="2031325"/>
          </a:xfrm>
          <a:prstGeom prst="rect">
            <a:avLst/>
          </a:prstGeom>
          <a:noFill/>
          <a:ln w="9525">
            <a:noFill/>
            <a:miter lim="800000"/>
            <a:headEnd/>
            <a:tailEnd/>
          </a:ln>
        </p:spPr>
        <p:txBody>
          <a:bodyPr wrap="square">
            <a:spAutoFit/>
          </a:bodyPr>
          <a:lstStyle/>
          <a:p>
            <a:pPr eaLnBrk="0" hangingPunct="0"/>
            <a:r>
              <a:rPr lang="en-US" sz="1400" b="1" dirty="0" smtClean="0"/>
              <a:t>Nutrition &amp; Health benefits</a:t>
            </a:r>
          </a:p>
          <a:p>
            <a:pPr eaLnBrk="0" hangingPunct="0"/>
            <a:r>
              <a:rPr lang="en-US" sz="1400" b="0" dirty="0" smtClean="0"/>
              <a:t> </a:t>
            </a:r>
          </a:p>
          <a:p>
            <a:pPr eaLnBrk="0" hangingPunct="0">
              <a:buFont typeface="Arial" pitchFamily="34" charset="0"/>
              <a:buChar char="•"/>
            </a:pPr>
            <a:r>
              <a:rPr lang="en-US" sz="1400" b="0" dirty="0" smtClean="0"/>
              <a:t>Strength</a:t>
            </a:r>
            <a:endParaRPr lang="en-US" sz="1400" b="0" dirty="0"/>
          </a:p>
          <a:p>
            <a:pPr eaLnBrk="0" hangingPunct="0">
              <a:buFont typeface="Arial" pitchFamily="34" charset="0"/>
              <a:buChar char="•"/>
            </a:pPr>
            <a:r>
              <a:rPr lang="en-US" sz="1400" b="0" dirty="0"/>
              <a:t> Endurance</a:t>
            </a:r>
          </a:p>
          <a:p>
            <a:pPr eaLnBrk="0" hangingPunct="0">
              <a:buFont typeface="Arial" pitchFamily="34" charset="0"/>
              <a:buChar char="•"/>
            </a:pPr>
            <a:r>
              <a:rPr lang="en-US" sz="1400" b="0" dirty="0"/>
              <a:t> Cognition</a:t>
            </a:r>
          </a:p>
          <a:p>
            <a:pPr eaLnBrk="0" hangingPunct="0">
              <a:buFont typeface="Arial" pitchFamily="34" charset="0"/>
              <a:buChar char="•"/>
            </a:pPr>
            <a:r>
              <a:rPr lang="en-US" sz="1400" b="0" dirty="0"/>
              <a:t> Risk taking</a:t>
            </a:r>
          </a:p>
          <a:p>
            <a:pPr eaLnBrk="0" hangingPunct="0">
              <a:buFont typeface="Arial" pitchFamily="34" charset="0"/>
              <a:buChar char="•"/>
            </a:pPr>
            <a:r>
              <a:rPr lang="en-US" sz="1400" b="0" dirty="0"/>
              <a:t> Productivity</a:t>
            </a:r>
          </a:p>
          <a:p>
            <a:pPr eaLnBrk="0" hangingPunct="0">
              <a:buFont typeface="Arial" pitchFamily="34" charset="0"/>
              <a:buChar char="•"/>
            </a:pPr>
            <a:r>
              <a:rPr lang="en-US" sz="1400" dirty="0"/>
              <a:t> …</a:t>
            </a:r>
          </a:p>
        </p:txBody>
      </p:sp>
      <p:sp>
        <p:nvSpPr>
          <p:cNvPr id="15" name="Curved Right Arrow 14"/>
          <p:cNvSpPr/>
          <p:nvPr/>
        </p:nvSpPr>
        <p:spPr>
          <a:xfrm flipH="1">
            <a:off x="5158782" y="3654855"/>
            <a:ext cx="992188" cy="2362200"/>
          </a:xfrm>
          <a:prstGeom prst="curved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chemeClr val="tx1"/>
              </a:solidFill>
            </a:endParaRPr>
          </a:p>
        </p:txBody>
      </p:sp>
      <p:sp>
        <p:nvSpPr>
          <p:cNvPr id="14350" name="TextBox 16"/>
          <p:cNvSpPr txBox="1">
            <a:spLocks noChangeArrowheads="1"/>
          </p:cNvSpPr>
          <p:nvPr/>
        </p:nvSpPr>
        <p:spPr bwMode="auto">
          <a:xfrm>
            <a:off x="6516216" y="4061971"/>
            <a:ext cx="2304256" cy="2031325"/>
          </a:xfrm>
          <a:prstGeom prst="rect">
            <a:avLst/>
          </a:prstGeom>
          <a:noFill/>
          <a:ln w="9525">
            <a:noFill/>
            <a:miter lim="800000"/>
            <a:headEnd/>
            <a:tailEnd/>
          </a:ln>
        </p:spPr>
        <p:txBody>
          <a:bodyPr wrap="square">
            <a:spAutoFit/>
          </a:bodyPr>
          <a:lstStyle/>
          <a:p>
            <a:pPr eaLnBrk="0" hangingPunct="0"/>
            <a:r>
              <a:rPr lang="en-US" sz="1400" b="1" dirty="0" smtClean="0"/>
              <a:t>Agriculture benefits</a:t>
            </a:r>
          </a:p>
          <a:p>
            <a:pPr eaLnBrk="0" hangingPunct="0"/>
            <a:endParaRPr lang="en-US" sz="1400" b="0" dirty="0" smtClean="0"/>
          </a:p>
          <a:p>
            <a:pPr eaLnBrk="0" hangingPunct="0">
              <a:buFont typeface="Arial" pitchFamily="34" charset="0"/>
              <a:buChar char="•"/>
            </a:pPr>
            <a:r>
              <a:rPr lang="en-US" sz="1400" b="0" dirty="0" smtClean="0"/>
              <a:t> </a:t>
            </a:r>
            <a:r>
              <a:rPr lang="en-US" sz="1400" b="0" dirty="0"/>
              <a:t>Livelihoods</a:t>
            </a:r>
          </a:p>
          <a:p>
            <a:pPr eaLnBrk="0" hangingPunct="0">
              <a:buFont typeface="Arial" pitchFamily="34" charset="0"/>
              <a:buChar char="•"/>
            </a:pPr>
            <a:r>
              <a:rPr lang="en-US" sz="1400" b="0" dirty="0"/>
              <a:t> Income</a:t>
            </a:r>
          </a:p>
          <a:p>
            <a:pPr eaLnBrk="0" hangingPunct="0">
              <a:buFont typeface="Arial" pitchFamily="34" charset="0"/>
              <a:buChar char="•"/>
            </a:pPr>
            <a:r>
              <a:rPr lang="en-US" sz="1400" b="0" dirty="0"/>
              <a:t> Employment</a:t>
            </a:r>
          </a:p>
          <a:p>
            <a:pPr eaLnBrk="0" hangingPunct="0">
              <a:buFont typeface="Arial" pitchFamily="34" charset="0"/>
              <a:buChar char="•"/>
            </a:pPr>
            <a:r>
              <a:rPr lang="en-US" sz="1400" b="0" dirty="0"/>
              <a:t> Food security</a:t>
            </a:r>
          </a:p>
          <a:p>
            <a:pPr eaLnBrk="0" hangingPunct="0">
              <a:buFont typeface="Arial" pitchFamily="34" charset="0"/>
              <a:buChar char="•"/>
            </a:pPr>
            <a:r>
              <a:rPr lang="en-US" sz="1400" b="0" dirty="0"/>
              <a:t> Gender equity</a:t>
            </a:r>
          </a:p>
          <a:p>
            <a:pPr eaLnBrk="0" hangingPunct="0">
              <a:buFont typeface="Arial" pitchFamily="34" charset="0"/>
              <a:buChar char="•"/>
            </a:pPr>
            <a:r>
              <a:rPr lang="en-US" sz="1400" b="0" dirty="0"/>
              <a:t> Dietary diversity</a:t>
            </a:r>
          </a:p>
          <a:p>
            <a:pPr eaLnBrk="0" hangingPunct="0">
              <a:buFont typeface="Arial" pitchFamily="34" charset="0"/>
              <a:buChar char="•"/>
            </a:pPr>
            <a:r>
              <a:rPr lang="en-US" sz="1400" b="0" dirty="0"/>
              <a:t> </a:t>
            </a:r>
            <a:r>
              <a:rPr lang="en-US" sz="1400" dirty="0"/>
              <a:t>…</a:t>
            </a:r>
          </a:p>
        </p:txBody>
      </p:sp>
      <p:sp>
        <p:nvSpPr>
          <p:cNvPr id="14351" name="Title 15"/>
          <p:cNvSpPr>
            <a:spLocks noGrp="1"/>
          </p:cNvSpPr>
          <p:nvPr>
            <p:ph type="title"/>
          </p:nvPr>
        </p:nvSpPr>
        <p:spPr>
          <a:xfrm>
            <a:off x="467544" y="116632"/>
            <a:ext cx="7128792" cy="1143000"/>
          </a:xfrm>
        </p:spPr>
        <p:txBody>
          <a:bodyPr/>
          <a:lstStyle/>
          <a:p>
            <a:pPr eaLnBrk="1" hangingPunct="1"/>
            <a:r>
              <a:rPr lang="en-US" sz="3200" b="1" dirty="0" smtClean="0">
                <a:solidFill>
                  <a:srgbClr val="0000FF"/>
                </a:solidFill>
              </a:rPr>
              <a:t>..and of farmers that harness </a:t>
            </a:r>
            <a:br>
              <a:rPr lang="en-US" sz="3200" b="1" dirty="0" smtClean="0">
                <a:solidFill>
                  <a:srgbClr val="0000FF"/>
                </a:solidFill>
              </a:rPr>
            </a:br>
            <a:r>
              <a:rPr lang="en-US" sz="3200" b="1" dirty="0" smtClean="0">
                <a:solidFill>
                  <a:srgbClr val="0000FF"/>
                </a:solidFill>
              </a:rPr>
              <a:t>these roles and benefits  </a:t>
            </a:r>
          </a:p>
        </p:txBody>
      </p:sp>
      <p:sp>
        <p:nvSpPr>
          <p:cNvPr id="25" name="Rectangle 24"/>
          <p:cNvSpPr/>
          <p:nvPr/>
        </p:nvSpPr>
        <p:spPr>
          <a:xfrm>
            <a:off x="2987824" y="1743199"/>
            <a:ext cx="3057247" cy="461665"/>
          </a:xfrm>
          <a:prstGeom prst="rect">
            <a:avLst/>
          </a:prstGeom>
        </p:spPr>
        <p:txBody>
          <a:bodyPr wrap="none">
            <a:spAutoFit/>
          </a:bodyPr>
          <a:lstStyle/>
          <a:p>
            <a:pPr eaLnBrk="0" hangingPunct="0"/>
            <a:r>
              <a:rPr lang="en-US" sz="2400" b="1" dirty="0" smtClean="0">
                <a:solidFill>
                  <a:srgbClr val="FF0000"/>
                </a:solidFill>
              </a:rPr>
              <a:t>Sustainable society</a:t>
            </a:r>
          </a:p>
        </p:txBody>
      </p:sp>
      <p:sp>
        <p:nvSpPr>
          <p:cNvPr id="26" name="Up-Down Arrow 25"/>
          <p:cNvSpPr/>
          <p:nvPr/>
        </p:nvSpPr>
        <p:spPr>
          <a:xfrm>
            <a:off x="4211960" y="2319263"/>
            <a:ext cx="304800" cy="609600"/>
          </a:xfrm>
          <a:prstGeom prst="up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0000"/>
              </a:solidFill>
            </a:endParaRPr>
          </a:p>
        </p:txBody>
      </p:sp>
      <p:sp>
        <p:nvSpPr>
          <p:cNvPr id="27" name="Curved Up Arrow 26"/>
          <p:cNvSpPr/>
          <p:nvPr/>
        </p:nvSpPr>
        <p:spPr>
          <a:xfrm rot="18021202" flipV="1">
            <a:off x="889267" y="2358044"/>
            <a:ext cx="2171732" cy="720326"/>
          </a:xfrm>
          <a:prstGeom prst="curvedUp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Curved Up Arrow 28"/>
          <p:cNvSpPr/>
          <p:nvPr/>
        </p:nvSpPr>
        <p:spPr>
          <a:xfrm rot="14700277">
            <a:off x="5831532" y="2315721"/>
            <a:ext cx="2044794" cy="781374"/>
          </a:xfrm>
          <a:prstGeom prst="curvedUp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347"/>
                                        </p:tgtEl>
                                        <p:attrNameLst>
                                          <p:attrName>style.visibility</p:attrName>
                                        </p:attrNameLst>
                                      </p:cBhvr>
                                      <p:to>
                                        <p:strVal val="visible"/>
                                      </p:to>
                                    </p:set>
                                    <p:anim calcmode="lin" valueType="num">
                                      <p:cBhvr additive="base">
                                        <p:cTn id="11" dur="500" fill="hold"/>
                                        <p:tgtEl>
                                          <p:spTgt spid="14347"/>
                                        </p:tgtEl>
                                        <p:attrNameLst>
                                          <p:attrName>ppt_x</p:attrName>
                                        </p:attrNameLst>
                                      </p:cBhvr>
                                      <p:tavLst>
                                        <p:tav tm="0">
                                          <p:val>
                                            <p:strVal val="#ppt_x"/>
                                          </p:val>
                                        </p:tav>
                                        <p:tav tm="100000">
                                          <p:val>
                                            <p:strVal val="#ppt_x"/>
                                          </p:val>
                                        </p:tav>
                                      </p:tavLst>
                                    </p:anim>
                                    <p:anim calcmode="lin" valueType="num">
                                      <p:cBhvr additive="base">
                                        <p:cTn id="12" dur="500" fill="hold"/>
                                        <p:tgtEl>
                                          <p:spTgt spid="1434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350"/>
                                        </p:tgtEl>
                                        <p:attrNameLst>
                                          <p:attrName>style.visibility</p:attrName>
                                        </p:attrNameLst>
                                      </p:cBhvr>
                                      <p:to>
                                        <p:strVal val="visible"/>
                                      </p:to>
                                    </p:set>
                                    <p:anim calcmode="lin" valueType="num">
                                      <p:cBhvr additive="base">
                                        <p:cTn id="15" dur="500" fill="hold"/>
                                        <p:tgtEl>
                                          <p:spTgt spid="14350"/>
                                        </p:tgtEl>
                                        <p:attrNameLst>
                                          <p:attrName>ppt_x</p:attrName>
                                        </p:attrNameLst>
                                      </p:cBhvr>
                                      <p:tavLst>
                                        <p:tav tm="0">
                                          <p:val>
                                            <p:strVal val="#ppt_x"/>
                                          </p:val>
                                        </p:tav>
                                        <p:tav tm="100000">
                                          <p:val>
                                            <p:strVal val="#ppt_x"/>
                                          </p:val>
                                        </p:tav>
                                      </p:tavLst>
                                    </p:anim>
                                    <p:anim calcmode="lin" valueType="num">
                                      <p:cBhvr additive="base">
                                        <p:cTn id="16" dur="500" fill="hold"/>
                                        <p:tgtEl>
                                          <p:spTgt spid="1435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ppt_x"/>
                                          </p:val>
                                        </p:tav>
                                        <p:tav tm="100000">
                                          <p:val>
                                            <p:strVal val="#ppt_x"/>
                                          </p:val>
                                        </p:tav>
                                      </p:tavLst>
                                    </p:anim>
                                    <p:anim calcmode="lin" valueType="num">
                                      <p:cBhvr additive="base">
                                        <p:cTn id="2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7" grpId="0"/>
      <p:bldP spid="14350" grpId="0"/>
      <p:bldP spid="25" grpId="0"/>
      <p:bldP spid="26" grpId="0" animBg="1"/>
      <p:bldP spid="27" grpId="0" animBg="1"/>
      <p:bldP spid="2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9" name="Text Box 15"/>
          <p:cNvSpPr txBox="1">
            <a:spLocks noChangeArrowheads="1"/>
          </p:cNvSpPr>
          <p:nvPr/>
        </p:nvSpPr>
        <p:spPr bwMode="auto">
          <a:xfrm>
            <a:off x="652264" y="293747"/>
            <a:ext cx="6512024" cy="830997"/>
          </a:xfrm>
          <a:prstGeom prst="rect">
            <a:avLst/>
          </a:prstGeom>
          <a:noFill/>
          <a:ln w="12700">
            <a:noFill/>
            <a:miter lim="800000"/>
            <a:headEnd type="none" w="sm" len="sm"/>
            <a:tailEnd type="none" w="sm" len="sm"/>
          </a:ln>
          <a:effectLst/>
        </p:spPr>
        <p:txBody>
          <a:bodyPr wrap="square">
            <a:spAutoFit/>
          </a:bodyPr>
          <a:lstStyle/>
          <a:p>
            <a:pPr marL="114300" lvl="1" algn="ctr" fontAlgn="base">
              <a:spcBef>
                <a:spcPct val="0"/>
              </a:spcBef>
              <a:spcAft>
                <a:spcPct val="0"/>
              </a:spcAft>
              <a:buFont typeface="Wingdings" pitchFamily="2" charset="2"/>
              <a:buNone/>
            </a:pPr>
            <a:r>
              <a:rPr lang="en-US" sz="2400" b="1" dirty="0">
                <a:solidFill>
                  <a:srgbClr val="0000FF"/>
                </a:solidFill>
                <a:ea typeface="ＭＳ Ｐゴシック" pitchFamily="34" charset="-128"/>
              </a:rPr>
              <a:t>Diversified varieties adapt to unpredictable environmental conditions</a:t>
            </a:r>
          </a:p>
        </p:txBody>
      </p:sp>
      <p:pic>
        <p:nvPicPr>
          <p:cNvPr id="12" name="Picture 38" descr="DSCN101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11552" y="1628800"/>
            <a:ext cx="3780928" cy="2088232"/>
          </a:xfrm>
          <a:prstGeom prst="rect">
            <a:avLst/>
          </a:prstGeom>
          <a:noFill/>
          <a:ln w="9525">
            <a:noFill/>
            <a:miter lim="800000"/>
            <a:headEnd/>
            <a:tailEnd/>
          </a:ln>
        </p:spPr>
      </p:pic>
      <p:grpSp>
        <p:nvGrpSpPr>
          <p:cNvPr id="2" name="Group 35"/>
          <p:cNvGrpSpPr>
            <a:grpSpLocks/>
          </p:cNvGrpSpPr>
          <p:nvPr/>
        </p:nvGrpSpPr>
        <p:grpSpPr bwMode="auto">
          <a:xfrm>
            <a:off x="228600" y="1503784"/>
            <a:ext cx="4572000" cy="3581400"/>
            <a:chOff x="528" y="480"/>
            <a:chExt cx="2928" cy="2041"/>
          </a:xfrm>
        </p:grpSpPr>
        <p:pic>
          <p:nvPicPr>
            <p:cNvPr id="57371" name="Picture 27"/>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8" y="480"/>
              <a:ext cx="2928" cy="2041"/>
            </a:xfrm>
            <a:prstGeom prst="rect">
              <a:avLst/>
            </a:prstGeom>
            <a:noFill/>
            <a:ln w="9525">
              <a:noFill/>
              <a:miter lim="800000"/>
              <a:headEnd/>
              <a:tailEnd/>
            </a:ln>
            <a:effectLst/>
          </p:spPr>
        </p:pic>
        <p:sp>
          <p:nvSpPr>
            <p:cNvPr id="57375" name="Text Box 31"/>
            <p:cNvSpPr txBox="1">
              <a:spLocks noChangeArrowheads="1"/>
            </p:cNvSpPr>
            <p:nvPr/>
          </p:nvSpPr>
          <p:spPr bwMode="auto">
            <a:xfrm>
              <a:off x="624" y="508"/>
              <a:ext cx="1680" cy="212"/>
            </a:xfrm>
            <a:prstGeom prst="rect">
              <a:avLst/>
            </a:prstGeom>
            <a:solidFill>
              <a:schemeClr val="bg1"/>
            </a:solidFill>
            <a:ln w="9525">
              <a:noFill/>
              <a:miter lim="800000"/>
              <a:headEnd/>
              <a:tailEnd/>
            </a:ln>
            <a:effectLst/>
          </p:spPr>
          <p:txBody>
            <a:bodyPr>
              <a:spAutoFit/>
            </a:bodyPr>
            <a:lstStyle/>
            <a:p>
              <a:pPr fontAlgn="base">
                <a:spcBef>
                  <a:spcPct val="50000"/>
                </a:spcBef>
                <a:spcAft>
                  <a:spcPct val="0"/>
                </a:spcAft>
              </a:pPr>
              <a:r>
                <a:rPr lang="en-US" sz="1600" b="1" dirty="0" err="1">
                  <a:solidFill>
                    <a:srgbClr val="000000"/>
                  </a:solidFill>
                  <a:ea typeface="ＭＳ Ｐゴシック" pitchFamily="34" charset="-128"/>
                </a:rPr>
                <a:t>Unpredicatable</a:t>
              </a:r>
              <a:r>
                <a:rPr lang="en-US" sz="1600" b="1" dirty="0">
                  <a:solidFill>
                    <a:srgbClr val="000000"/>
                  </a:solidFill>
                  <a:ea typeface="ＭＳ Ｐゴシック" pitchFamily="34" charset="-128"/>
                </a:rPr>
                <a:t> rainfall =</a:t>
              </a:r>
            </a:p>
          </p:txBody>
        </p:sp>
        <p:sp>
          <p:nvSpPr>
            <p:cNvPr id="57376" name="Text Box 32"/>
            <p:cNvSpPr txBox="1">
              <a:spLocks noChangeArrowheads="1"/>
            </p:cNvSpPr>
            <p:nvPr/>
          </p:nvSpPr>
          <p:spPr bwMode="auto">
            <a:xfrm>
              <a:off x="2256" y="528"/>
              <a:ext cx="1152" cy="212"/>
            </a:xfrm>
            <a:prstGeom prst="rect">
              <a:avLst/>
            </a:prstGeom>
            <a:solidFill>
              <a:schemeClr val="bg1"/>
            </a:solidFill>
            <a:ln w="9525">
              <a:noFill/>
              <a:miter lim="800000"/>
              <a:headEnd/>
              <a:tailEnd/>
            </a:ln>
            <a:effectLst/>
          </p:spPr>
          <p:txBody>
            <a:bodyPr>
              <a:spAutoFit/>
            </a:bodyPr>
            <a:lstStyle/>
            <a:p>
              <a:pPr fontAlgn="base">
                <a:spcBef>
                  <a:spcPct val="50000"/>
                </a:spcBef>
                <a:spcAft>
                  <a:spcPct val="0"/>
                </a:spcAft>
              </a:pPr>
              <a:r>
                <a:rPr lang="en-US" sz="1600" b="1" dirty="0">
                  <a:solidFill>
                    <a:srgbClr val="000000"/>
                  </a:solidFill>
                  <a:ea typeface="ＭＳ Ｐゴシック" pitchFamily="34" charset="-128"/>
                </a:rPr>
                <a:t>Variety diversity</a:t>
              </a:r>
            </a:p>
          </p:txBody>
        </p:sp>
        <p:sp>
          <p:nvSpPr>
            <p:cNvPr id="57377" name="Line 33"/>
            <p:cNvSpPr>
              <a:spLocks noChangeShapeType="1"/>
            </p:cNvSpPr>
            <p:nvPr/>
          </p:nvSpPr>
          <p:spPr bwMode="auto">
            <a:xfrm flipV="1">
              <a:off x="576" y="480"/>
              <a:ext cx="0" cy="288"/>
            </a:xfrm>
            <a:prstGeom prst="line">
              <a:avLst/>
            </a:prstGeom>
            <a:noFill/>
            <a:ln w="38100">
              <a:solidFill>
                <a:srgbClr val="FF0000"/>
              </a:solidFill>
              <a:round/>
              <a:headEnd/>
              <a:tailEnd type="triangle" w="med" len="med"/>
            </a:ln>
            <a:effectLst/>
          </p:spPr>
          <p:txBody>
            <a:bodyPr/>
            <a:lstStyle/>
            <a:p>
              <a:pPr fontAlgn="base">
                <a:spcBef>
                  <a:spcPct val="0"/>
                </a:spcBef>
                <a:spcAft>
                  <a:spcPct val="0"/>
                </a:spcAft>
              </a:pPr>
              <a:endParaRPr lang="en-US">
                <a:solidFill>
                  <a:srgbClr val="000000"/>
                </a:solidFill>
                <a:ea typeface="ＭＳ Ｐゴシック" pitchFamily="34" charset="-128"/>
              </a:endParaRPr>
            </a:p>
          </p:txBody>
        </p:sp>
        <p:sp>
          <p:nvSpPr>
            <p:cNvPr id="57378" name="Line 34"/>
            <p:cNvSpPr>
              <a:spLocks noChangeShapeType="1"/>
            </p:cNvSpPr>
            <p:nvPr/>
          </p:nvSpPr>
          <p:spPr bwMode="auto">
            <a:xfrm flipV="1">
              <a:off x="2256" y="480"/>
              <a:ext cx="0" cy="288"/>
            </a:xfrm>
            <a:prstGeom prst="line">
              <a:avLst/>
            </a:prstGeom>
            <a:noFill/>
            <a:ln w="38100">
              <a:solidFill>
                <a:srgbClr val="FF0000"/>
              </a:solidFill>
              <a:round/>
              <a:headEnd/>
              <a:tailEnd type="triangle" w="med" len="med"/>
            </a:ln>
            <a:effectLst/>
          </p:spPr>
          <p:txBody>
            <a:bodyPr/>
            <a:lstStyle/>
            <a:p>
              <a:pPr fontAlgn="base">
                <a:spcBef>
                  <a:spcPct val="0"/>
                </a:spcBef>
                <a:spcAft>
                  <a:spcPct val="0"/>
                </a:spcAft>
              </a:pPr>
              <a:endParaRPr lang="en-US">
                <a:solidFill>
                  <a:srgbClr val="000000"/>
                </a:solidFill>
                <a:ea typeface="ＭＳ Ｐゴシック" pitchFamily="34" charset="-128"/>
              </a:endParaRPr>
            </a:p>
          </p:txBody>
        </p:sp>
      </p:grpSp>
      <p:pic>
        <p:nvPicPr>
          <p:cNvPr id="13" name="Picture 3"/>
          <p:cNvPicPr>
            <a:picLocks noChangeAspect="1" noChangeArrowheads="1"/>
          </p:cNvPicPr>
          <p:nvPr/>
        </p:nvPicPr>
        <p:blipFill>
          <a:blip r:embed="rId5" cstate="email"/>
          <a:srcRect/>
          <a:stretch>
            <a:fillRect/>
          </a:stretch>
        </p:blipFill>
        <p:spPr bwMode="auto">
          <a:xfrm>
            <a:off x="5611142" y="3810000"/>
            <a:ext cx="3143921" cy="3048000"/>
          </a:xfrm>
          <a:prstGeom prst="rect">
            <a:avLst/>
          </a:prstGeom>
          <a:noFill/>
          <a:ln w="9525">
            <a:noFill/>
            <a:round/>
            <a:headEnd/>
            <a:tailEnd/>
          </a:ln>
        </p:spPr>
      </p:pic>
      <p:sp>
        <p:nvSpPr>
          <p:cNvPr id="14" name="TextBox 13"/>
          <p:cNvSpPr txBox="1"/>
          <p:nvPr/>
        </p:nvSpPr>
        <p:spPr>
          <a:xfrm>
            <a:off x="0" y="5638800"/>
            <a:ext cx="5562600" cy="1015663"/>
          </a:xfrm>
          <a:prstGeom prst="rect">
            <a:avLst/>
          </a:prstGeom>
          <a:noFill/>
        </p:spPr>
        <p:txBody>
          <a:bodyPr wrap="square" rtlCol="0">
            <a:spAutoFit/>
          </a:bodyPr>
          <a:lstStyle/>
          <a:p>
            <a:pPr fontAlgn="base">
              <a:spcBef>
                <a:spcPct val="0"/>
              </a:spcBef>
              <a:spcAft>
                <a:spcPct val="0"/>
              </a:spcAft>
            </a:pPr>
            <a:r>
              <a:rPr lang="en-US" sz="2000" b="1" dirty="0">
                <a:solidFill>
                  <a:srgbClr val="000000"/>
                </a:solidFill>
                <a:latin typeface="Helvetica" pitchFamily="34" charset="0"/>
                <a:ea typeface="ＭＳ Ｐゴシック" pitchFamily="34" charset="-128"/>
              </a:rPr>
              <a:t>Apple tree diversity in flowering times within early, middle and late maturing varieties: </a:t>
            </a:r>
          </a:p>
          <a:p>
            <a:pPr fontAlgn="base">
              <a:spcBef>
                <a:spcPct val="0"/>
              </a:spcBef>
              <a:spcAft>
                <a:spcPct val="0"/>
              </a:spcAft>
            </a:pPr>
            <a:r>
              <a:rPr lang="en-US" sz="2000" b="1" dirty="0">
                <a:solidFill>
                  <a:srgbClr val="000000"/>
                </a:solidFill>
                <a:latin typeface="Helvetica" pitchFamily="34" charset="0"/>
                <a:ea typeface="ＭＳ Ｐゴシック" pitchFamily="34" charset="-128"/>
              </a:rPr>
              <a:t>IK - strategy for unpredictability of frost</a:t>
            </a:r>
          </a:p>
        </p:txBody>
      </p:sp>
      <p:sp>
        <p:nvSpPr>
          <p:cNvPr id="15" name="Text Box 5"/>
          <p:cNvSpPr txBox="1">
            <a:spLocks noChangeArrowheads="1"/>
          </p:cNvSpPr>
          <p:nvPr/>
        </p:nvSpPr>
        <p:spPr bwMode="auto">
          <a:xfrm>
            <a:off x="7239000" y="6019800"/>
            <a:ext cx="1749425" cy="333375"/>
          </a:xfrm>
          <a:prstGeom prst="rect">
            <a:avLst/>
          </a:prstGeom>
          <a:solidFill>
            <a:schemeClr val="bg1"/>
          </a:solidFill>
          <a:ln w="9525">
            <a:noFill/>
            <a:round/>
            <a:headEnd/>
            <a:tailEnd/>
          </a:ln>
        </p:spPr>
        <p:txBody>
          <a:bodyPr wrap="none" lIns="90000" tIns="45000" rIns="90000" bIns="450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b="1" dirty="0">
                <a:solidFill>
                  <a:srgbClr val="00CC00"/>
                </a:solidFill>
                <a:latin typeface="Calibri"/>
                <a:ea typeface="ＭＳ Ｐゴシック" pitchFamily="34" charset="-128"/>
              </a:rPr>
              <a:t>Middle maturing</a:t>
            </a:r>
          </a:p>
        </p:txBody>
      </p:sp>
      <p:sp>
        <p:nvSpPr>
          <p:cNvPr id="16" name="Text Box 7"/>
          <p:cNvSpPr txBox="1">
            <a:spLocks noChangeArrowheads="1"/>
          </p:cNvSpPr>
          <p:nvPr/>
        </p:nvSpPr>
        <p:spPr bwMode="auto">
          <a:xfrm>
            <a:off x="7315200" y="3733800"/>
            <a:ext cx="1603375" cy="333375"/>
          </a:xfrm>
          <a:prstGeom prst="rect">
            <a:avLst/>
          </a:prstGeom>
          <a:solidFill>
            <a:schemeClr val="bg1"/>
          </a:solidFill>
          <a:ln w="9525">
            <a:noFill/>
            <a:round/>
            <a:headEnd/>
            <a:tailEnd/>
          </a:ln>
        </p:spPr>
        <p:txBody>
          <a:bodyPr wrap="none" lIns="90000" tIns="45000" rIns="90000" bIns="450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b="1" dirty="0">
                <a:solidFill>
                  <a:srgbClr val="FF0000"/>
                </a:solidFill>
                <a:latin typeface="Calibri"/>
                <a:ea typeface="ＭＳ Ｐゴシック" pitchFamily="34" charset="-128"/>
              </a:rPr>
              <a:t>Early maturing </a:t>
            </a:r>
          </a:p>
        </p:txBody>
      </p:sp>
      <p:sp>
        <p:nvSpPr>
          <p:cNvPr id="17" name="Line 8"/>
          <p:cNvSpPr>
            <a:spLocks noChangeShapeType="1"/>
          </p:cNvSpPr>
          <p:nvPr/>
        </p:nvSpPr>
        <p:spPr bwMode="auto">
          <a:xfrm>
            <a:off x="5410200" y="5105400"/>
            <a:ext cx="1066801" cy="457199"/>
          </a:xfrm>
          <a:prstGeom prst="line">
            <a:avLst/>
          </a:prstGeom>
          <a:noFill/>
          <a:ln w="9525">
            <a:solidFill>
              <a:srgbClr val="000000"/>
            </a:solidFill>
            <a:round/>
            <a:headEnd/>
            <a:tailEnd type="triangle" w="med" len="med"/>
          </a:ln>
        </p:spPr>
        <p:txBody>
          <a:bodyPr/>
          <a:lstStyle/>
          <a:p>
            <a:endParaRPr lang="en-US" sz="2000" b="1">
              <a:solidFill>
                <a:prstClr val="black"/>
              </a:solidFill>
              <a:latin typeface="Calibri"/>
              <a:ea typeface="ＭＳ Ｐゴシック" pitchFamily="34" charset="-128"/>
            </a:endParaRPr>
          </a:p>
        </p:txBody>
      </p:sp>
      <p:sp>
        <p:nvSpPr>
          <p:cNvPr id="18" name="Line 9"/>
          <p:cNvSpPr>
            <a:spLocks noChangeShapeType="1"/>
          </p:cNvSpPr>
          <p:nvPr/>
        </p:nvSpPr>
        <p:spPr bwMode="auto">
          <a:xfrm flipH="1" flipV="1">
            <a:off x="7540624" y="5335588"/>
            <a:ext cx="1069975" cy="684212"/>
          </a:xfrm>
          <a:prstGeom prst="line">
            <a:avLst/>
          </a:prstGeom>
          <a:noFill/>
          <a:ln w="9525">
            <a:solidFill>
              <a:srgbClr val="008000"/>
            </a:solidFill>
            <a:round/>
            <a:headEnd/>
            <a:tailEnd type="triangle" w="med" len="med"/>
          </a:ln>
        </p:spPr>
        <p:txBody>
          <a:bodyPr/>
          <a:lstStyle/>
          <a:p>
            <a:endParaRPr lang="en-US" sz="2000" b="1">
              <a:solidFill>
                <a:prstClr val="black"/>
              </a:solidFill>
              <a:latin typeface="Calibri"/>
              <a:ea typeface="ＭＳ Ｐゴシック" pitchFamily="34" charset="-128"/>
            </a:endParaRPr>
          </a:p>
        </p:txBody>
      </p:sp>
      <p:sp>
        <p:nvSpPr>
          <p:cNvPr id="19" name="Line 10"/>
          <p:cNvSpPr>
            <a:spLocks noChangeShapeType="1"/>
          </p:cNvSpPr>
          <p:nvPr/>
        </p:nvSpPr>
        <p:spPr bwMode="auto">
          <a:xfrm flipH="1">
            <a:off x="7543800" y="4191000"/>
            <a:ext cx="762000" cy="492125"/>
          </a:xfrm>
          <a:prstGeom prst="line">
            <a:avLst/>
          </a:prstGeom>
          <a:noFill/>
          <a:ln w="9525">
            <a:solidFill>
              <a:srgbClr val="800000"/>
            </a:solidFill>
            <a:round/>
            <a:headEnd/>
            <a:tailEnd type="triangle" w="med" len="med"/>
          </a:ln>
        </p:spPr>
        <p:txBody>
          <a:bodyPr/>
          <a:lstStyle/>
          <a:p>
            <a:endParaRPr lang="en-US" sz="2000" b="1">
              <a:solidFill>
                <a:prstClr val="black"/>
              </a:solidFill>
              <a:latin typeface="Calibri"/>
              <a:ea typeface="ＭＳ Ｐゴシック" pitchFamily="34" charset="-128"/>
            </a:endParaRPr>
          </a:p>
        </p:txBody>
      </p:sp>
      <p:sp>
        <p:nvSpPr>
          <p:cNvPr id="20" name="Text Box 6"/>
          <p:cNvSpPr txBox="1">
            <a:spLocks noChangeArrowheads="1"/>
          </p:cNvSpPr>
          <p:nvPr/>
        </p:nvSpPr>
        <p:spPr bwMode="auto">
          <a:xfrm>
            <a:off x="4499992" y="4725144"/>
            <a:ext cx="1905000" cy="381000"/>
          </a:xfrm>
          <a:prstGeom prst="rect">
            <a:avLst/>
          </a:prstGeom>
          <a:solidFill>
            <a:schemeClr val="bg1"/>
          </a:solidFill>
          <a:ln w="9525">
            <a:noFill/>
            <a:round/>
            <a:headEnd/>
            <a:tailEnd/>
          </a:ln>
        </p:spPr>
        <p:txBody>
          <a:bodyPr wrap="none" lIns="90000" tIns="45000" rIns="90000" bIns="450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b="1" dirty="0">
                <a:solidFill>
                  <a:srgbClr val="000000"/>
                </a:solidFill>
                <a:latin typeface="Calibri"/>
                <a:ea typeface="ＭＳ Ｐゴシック" pitchFamily="34" charset="-128"/>
              </a:rPr>
              <a:t>Late maturing</a:t>
            </a:r>
          </a:p>
        </p:txBody>
      </p:sp>
      <p:sp>
        <p:nvSpPr>
          <p:cNvPr id="22" name="Text Box 36"/>
          <p:cNvSpPr txBox="1">
            <a:spLocks noChangeArrowheads="1"/>
          </p:cNvSpPr>
          <p:nvPr/>
        </p:nvSpPr>
        <p:spPr bwMode="auto">
          <a:xfrm>
            <a:off x="228600" y="5181600"/>
            <a:ext cx="4038600" cy="461665"/>
          </a:xfrm>
          <a:prstGeom prst="rect">
            <a:avLst/>
          </a:prstGeom>
          <a:solidFill>
            <a:srgbClr val="00FF00">
              <a:alpha val="65098"/>
            </a:srgbClr>
          </a:solidFill>
          <a:ln w="9525">
            <a:noFill/>
            <a:miter lim="800000"/>
            <a:headEnd/>
            <a:tailEnd/>
          </a:ln>
          <a:effectLst/>
        </p:spPr>
        <p:txBody>
          <a:bodyPr wrap="square">
            <a:spAutoFit/>
          </a:bodyPr>
          <a:lstStyle/>
          <a:p>
            <a:pPr fontAlgn="base">
              <a:spcAft>
                <a:spcPct val="0"/>
              </a:spcAft>
            </a:pPr>
            <a:r>
              <a:rPr lang="en-US" sz="1200" b="1" dirty="0">
                <a:solidFill>
                  <a:srgbClr val="000000"/>
                </a:solidFill>
                <a:ea typeface="ＭＳ Ｐゴシック" pitchFamily="34" charset="-128"/>
              </a:rPr>
              <a:t>Uzbekistan and Kazakhstan </a:t>
            </a:r>
          </a:p>
          <a:p>
            <a:pPr fontAlgn="base">
              <a:spcAft>
                <a:spcPct val="0"/>
              </a:spcAft>
            </a:pPr>
            <a:r>
              <a:rPr lang="en-US" sz="1200" b="1" dirty="0">
                <a:solidFill>
                  <a:srgbClr val="000000"/>
                </a:solidFill>
                <a:ea typeface="ＭＳ Ｐゴシック" pitchFamily="34" charset="-128"/>
              </a:rPr>
              <a:t>(</a:t>
            </a:r>
            <a:r>
              <a:rPr lang="en-US" sz="1200" b="1" dirty="0" err="1">
                <a:solidFill>
                  <a:srgbClr val="000000"/>
                </a:solidFill>
                <a:ea typeface="ＭＳ Ｐゴシック" pitchFamily="34" charset="-128"/>
              </a:rPr>
              <a:t>Baymetov</a:t>
            </a:r>
            <a:r>
              <a:rPr lang="en-US" sz="1200" b="1" dirty="0">
                <a:solidFill>
                  <a:srgbClr val="000000"/>
                </a:solidFill>
                <a:ea typeface="ＭＳ Ｐゴシック" pitchFamily="34" charset="-128"/>
              </a:rPr>
              <a:t> et al 2012 </a:t>
            </a:r>
            <a:r>
              <a:rPr lang="en-US" sz="1200" b="1" i="1" dirty="0">
                <a:solidFill>
                  <a:srgbClr val="000000"/>
                </a:solidFill>
                <a:ea typeface="ＭＳ Ｐゴシック" pitchFamily="34" charset="-128"/>
              </a:rPr>
              <a:t>unpublished data)</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Z:\maize graph.jpg"/>
          <p:cNvPicPr>
            <a:picLocks noChangeAspect="1" noChangeArrowheads="1"/>
          </p:cNvPicPr>
          <p:nvPr/>
        </p:nvPicPr>
        <p:blipFill>
          <a:blip r:embed="rId2" cstate="email"/>
          <a:srcRect/>
          <a:stretch>
            <a:fillRect/>
          </a:stretch>
        </p:blipFill>
        <p:spPr bwMode="auto">
          <a:xfrm>
            <a:off x="0" y="-56307"/>
            <a:ext cx="7948613" cy="6797675"/>
          </a:xfrm>
          <a:prstGeom prst="rect">
            <a:avLst/>
          </a:prstGeom>
          <a:noFill/>
        </p:spPr>
      </p:pic>
      <p:sp>
        <p:nvSpPr>
          <p:cNvPr id="3076" name="Text Box 4"/>
          <p:cNvSpPr txBox="1">
            <a:spLocks noChangeArrowheads="1"/>
          </p:cNvSpPr>
          <p:nvPr/>
        </p:nvSpPr>
        <p:spPr bwMode="auto">
          <a:xfrm>
            <a:off x="6172200" y="6324600"/>
            <a:ext cx="2971800" cy="276999"/>
          </a:xfrm>
          <a:prstGeom prst="rect">
            <a:avLst/>
          </a:prstGeom>
          <a:solidFill>
            <a:schemeClr val="bg1"/>
          </a:solidFill>
          <a:ln w="9525">
            <a:noFill/>
            <a:miter lim="800000"/>
            <a:headEnd/>
            <a:tailEnd/>
          </a:ln>
          <a:effectLst/>
        </p:spPr>
        <p:txBody>
          <a:bodyPr wrap="square">
            <a:spAutoFit/>
          </a:bodyPr>
          <a:lstStyle/>
          <a:p>
            <a:pPr>
              <a:spcBef>
                <a:spcPct val="50000"/>
              </a:spcBef>
            </a:pPr>
            <a:r>
              <a:rPr lang="en-US" sz="1200" b="1" dirty="0">
                <a:solidFill>
                  <a:srgbClr val="000000"/>
                </a:solidFill>
              </a:rPr>
              <a:t>Peng et al., 2010, unpublished </a:t>
            </a:r>
            <a:r>
              <a:rPr lang="en-US" sz="1200" b="1" dirty="0" err="1">
                <a:solidFill>
                  <a:srgbClr val="000000"/>
                </a:solidFill>
              </a:rPr>
              <a:t>datea</a:t>
            </a:r>
            <a:endParaRPr lang="en-US" sz="1200" b="1" dirty="0">
              <a:solidFill>
                <a:srgbClr val="000000"/>
              </a:solidFill>
            </a:endParaRPr>
          </a:p>
        </p:txBody>
      </p:sp>
      <p:pic>
        <p:nvPicPr>
          <p:cNvPr id="5" name="Picture 5" descr="mamma barley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92060" y="0"/>
            <a:ext cx="3047508" cy="3356992"/>
          </a:xfrm>
          <a:prstGeom prst="rect">
            <a:avLst/>
          </a:prstGeom>
          <a:noFill/>
        </p:spPr>
      </p:pic>
      <p:sp>
        <p:nvSpPr>
          <p:cNvPr id="74" name="TextBox 73"/>
          <p:cNvSpPr txBox="1"/>
          <p:nvPr/>
        </p:nvSpPr>
        <p:spPr>
          <a:xfrm>
            <a:off x="0" y="6196368"/>
            <a:ext cx="9144000" cy="584775"/>
          </a:xfrm>
          <a:prstGeom prst="rect">
            <a:avLst/>
          </a:prstGeom>
          <a:solidFill>
            <a:srgbClr val="008000"/>
          </a:solidFill>
        </p:spPr>
        <p:txBody>
          <a:bodyPr wrap="square" rtlCol="0">
            <a:spAutoFit/>
          </a:bodyPr>
          <a:lstStyle/>
          <a:p>
            <a:pPr algn="ctr"/>
            <a:r>
              <a:rPr lang="en-US" sz="1600" b="1" dirty="0">
                <a:solidFill>
                  <a:srgbClr val="FFFFFF"/>
                </a:solidFill>
                <a:latin typeface="Arial" pitchFamily="34" charset="0"/>
                <a:cs typeface="Arial" pitchFamily="34" charset="0"/>
              </a:rPr>
              <a:t>Higher variety richness - less variance in damage  </a:t>
            </a:r>
          </a:p>
          <a:p>
            <a:pPr algn="ctr"/>
            <a:r>
              <a:rPr lang="en-US" sz="1600" b="1" dirty="0">
                <a:solidFill>
                  <a:srgbClr val="FFFFFF"/>
                </a:solidFill>
                <a:latin typeface="Arial" pitchFamily="34" charset="0"/>
                <a:cs typeface="Arial" pitchFamily="34" charset="0"/>
              </a:rPr>
              <a:t>- a risk minimizing  argument for diversity</a:t>
            </a:r>
            <a:endParaRPr lang="en-US" sz="1600" dirty="0">
              <a:solidFill>
                <a:srgbClr val="000000"/>
              </a:solidFill>
              <a:latin typeface="Arial"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51" name="Picture 11" descr="IMG_0661"/>
          <p:cNvPicPr>
            <a:picLocks noChangeAspect="1" noChangeArrowheads="1"/>
          </p:cNvPicPr>
          <p:nvPr/>
        </p:nvPicPr>
        <p:blipFill>
          <a:blip r:embed="rId2" cstate="email"/>
          <a:srcRect/>
          <a:stretch>
            <a:fillRect/>
          </a:stretch>
        </p:blipFill>
        <p:spPr bwMode="auto">
          <a:xfrm>
            <a:off x="3059832" y="1916832"/>
            <a:ext cx="5816600" cy="4362450"/>
          </a:xfrm>
          <a:prstGeom prst="rect">
            <a:avLst/>
          </a:prstGeom>
          <a:noFill/>
        </p:spPr>
      </p:pic>
      <p:sp>
        <p:nvSpPr>
          <p:cNvPr id="138254" name="Text Box 14"/>
          <p:cNvSpPr txBox="1">
            <a:spLocks noChangeArrowheads="1"/>
          </p:cNvSpPr>
          <p:nvPr/>
        </p:nvSpPr>
        <p:spPr bwMode="auto">
          <a:xfrm>
            <a:off x="251520" y="2708920"/>
            <a:ext cx="2880320" cy="2308324"/>
          </a:xfrm>
          <a:prstGeom prst="rect">
            <a:avLst/>
          </a:prstGeom>
          <a:solidFill>
            <a:schemeClr val="bg1"/>
          </a:solidFill>
          <a:ln w="9525">
            <a:noFill/>
            <a:miter lim="800000"/>
            <a:headEnd/>
            <a:tailEnd/>
          </a:ln>
          <a:effectLst/>
        </p:spPr>
        <p:txBody>
          <a:bodyPr wrap="square">
            <a:spAutoFit/>
          </a:bodyPr>
          <a:lstStyle/>
          <a:p>
            <a:pPr fontAlgn="base">
              <a:spcBef>
                <a:spcPct val="50000"/>
              </a:spcBef>
              <a:spcAft>
                <a:spcPct val="0"/>
              </a:spcAft>
            </a:pPr>
            <a:r>
              <a:rPr lang="en-US" sz="2400" dirty="0" smtClean="0">
                <a:solidFill>
                  <a:srgbClr val="0000FF"/>
                </a:solidFill>
                <a:ea typeface="ＭＳ Ｐゴシック" pitchFamily="34" charset="-128"/>
              </a:rPr>
              <a:t>Strategic in supporting farmers’ capacities to </a:t>
            </a:r>
            <a:r>
              <a:rPr lang="en-US" sz="2400" dirty="0">
                <a:solidFill>
                  <a:srgbClr val="0000FF"/>
                </a:solidFill>
                <a:ea typeface="ＭＳ Ｐゴシック" pitchFamily="34" charset="-128"/>
              </a:rPr>
              <a:t>access, conserve and benefit from </a:t>
            </a:r>
            <a:r>
              <a:rPr lang="en-US" sz="2400" dirty="0" err="1" smtClean="0">
                <a:solidFill>
                  <a:srgbClr val="0000FF"/>
                </a:solidFill>
                <a:ea typeface="ＭＳ Ｐゴシック" pitchFamily="34" charset="-128"/>
              </a:rPr>
              <a:t>agrobiodiversity</a:t>
            </a:r>
            <a:endParaRPr lang="en-US" sz="2400" dirty="0">
              <a:solidFill>
                <a:srgbClr val="0000FF"/>
              </a:solidFill>
              <a:ea typeface="ＭＳ Ｐゴシック" pitchFamily="34" charset="-128"/>
            </a:endParaRPr>
          </a:p>
        </p:txBody>
      </p:sp>
      <p:sp>
        <p:nvSpPr>
          <p:cNvPr id="8" name="Title 1"/>
          <p:cNvSpPr>
            <a:spLocks noGrp="1"/>
          </p:cNvSpPr>
          <p:nvPr>
            <p:ph type="title"/>
          </p:nvPr>
        </p:nvSpPr>
        <p:spPr>
          <a:xfrm>
            <a:off x="611560" y="188640"/>
            <a:ext cx="6840760" cy="1143000"/>
          </a:xfrm>
        </p:spPr>
        <p:txBody>
          <a:bodyPr/>
          <a:lstStyle/>
          <a:p>
            <a:r>
              <a:rPr lang="en-US" sz="3200" b="1" dirty="0" smtClean="0">
                <a:solidFill>
                  <a:srgbClr val="0000FF"/>
                </a:solidFill>
              </a:rPr>
              <a:t>Collective Actions and supportive community-based institutions </a:t>
            </a:r>
            <a:endParaRPr lang="en-US" sz="3200" b="1"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95536" y="1628800"/>
            <a:ext cx="7772400" cy="4724400"/>
            <a:chOff x="917" y="1296"/>
            <a:chExt cx="3883" cy="2160"/>
          </a:xfrm>
        </p:grpSpPr>
        <p:sp>
          <p:nvSpPr>
            <p:cNvPr id="14375" name="Freeform 3"/>
            <p:cNvSpPr>
              <a:spLocks/>
            </p:cNvSpPr>
            <p:nvPr/>
          </p:nvSpPr>
          <p:spPr bwMode="auto">
            <a:xfrm rot="-388383">
              <a:off x="917" y="2063"/>
              <a:ext cx="144" cy="816"/>
            </a:xfrm>
            <a:custGeom>
              <a:avLst/>
              <a:gdLst>
                <a:gd name="T0" fmla="*/ 104 w 152"/>
                <a:gd name="T1" fmla="*/ 0 h 720"/>
                <a:gd name="T2" fmla="*/ 8 w 152"/>
                <a:gd name="T3" fmla="*/ 384 h 720"/>
                <a:gd name="T4" fmla="*/ 152 w 152"/>
                <a:gd name="T5" fmla="*/ 720 h 720"/>
                <a:gd name="T6" fmla="*/ 0 60000 65536"/>
                <a:gd name="T7" fmla="*/ 0 60000 65536"/>
                <a:gd name="T8" fmla="*/ 0 60000 65536"/>
                <a:gd name="T9" fmla="*/ 0 w 152"/>
                <a:gd name="T10" fmla="*/ 0 h 720"/>
                <a:gd name="T11" fmla="*/ 152 w 152"/>
                <a:gd name="T12" fmla="*/ 720 h 720"/>
              </a:gdLst>
              <a:ahLst/>
              <a:cxnLst>
                <a:cxn ang="T6">
                  <a:pos x="T0" y="T1"/>
                </a:cxn>
                <a:cxn ang="T7">
                  <a:pos x="T2" y="T3"/>
                </a:cxn>
                <a:cxn ang="T8">
                  <a:pos x="T4" y="T5"/>
                </a:cxn>
              </a:cxnLst>
              <a:rect l="T9" t="T10" r="T11" b="T12"/>
              <a:pathLst>
                <a:path w="152" h="720">
                  <a:moveTo>
                    <a:pt x="104" y="0"/>
                  </a:moveTo>
                  <a:cubicBezTo>
                    <a:pt x="52" y="132"/>
                    <a:pt x="0" y="264"/>
                    <a:pt x="8" y="384"/>
                  </a:cubicBezTo>
                  <a:cubicBezTo>
                    <a:pt x="16" y="504"/>
                    <a:pt x="84" y="612"/>
                    <a:pt x="152" y="720"/>
                  </a:cubicBezTo>
                </a:path>
              </a:pathLst>
            </a:custGeom>
            <a:noFill/>
            <a:ln w="38100" cap="flat" cmpd="sng">
              <a:solidFill>
                <a:srgbClr val="000000"/>
              </a:solidFill>
              <a:prstDash val="solid"/>
              <a:round/>
              <a:headEnd type="none" w="sm" len="sm"/>
              <a:tailEnd type="arrow" w="med" len="med"/>
            </a:ln>
          </p:spPr>
          <p:txBody>
            <a:bodyPr wrap="none" anchor="ctr"/>
            <a:lstStyle/>
            <a:p>
              <a:endParaRPr lang="en-US"/>
            </a:p>
          </p:txBody>
        </p:sp>
        <p:sp>
          <p:nvSpPr>
            <p:cNvPr id="14376" name="Freeform 4"/>
            <p:cNvSpPr>
              <a:spLocks/>
            </p:cNvSpPr>
            <p:nvPr/>
          </p:nvSpPr>
          <p:spPr bwMode="auto">
            <a:xfrm>
              <a:off x="1440" y="3120"/>
              <a:ext cx="1056" cy="336"/>
            </a:xfrm>
            <a:custGeom>
              <a:avLst/>
              <a:gdLst>
                <a:gd name="T0" fmla="*/ 0 w 1056"/>
                <a:gd name="T1" fmla="*/ 0 h 336"/>
                <a:gd name="T2" fmla="*/ 432 w 1056"/>
                <a:gd name="T3" fmla="*/ 192 h 336"/>
                <a:gd name="T4" fmla="*/ 1056 w 1056"/>
                <a:gd name="T5" fmla="*/ 336 h 336"/>
                <a:gd name="T6" fmla="*/ 0 60000 65536"/>
                <a:gd name="T7" fmla="*/ 0 60000 65536"/>
                <a:gd name="T8" fmla="*/ 0 60000 65536"/>
                <a:gd name="T9" fmla="*/ 0 w 1056"/>
                <a:gd name="T10" fmla="*/ 0 h 336"/>
                <a:gd name="T11" fmla="*/ 1056 w 1056"/>
                <a:gd name="T12" fmla="*/ 336 h 336"/>
              </a:gdLst>
              <a:ahLst/>
              <a:cxnLst>
                <a:cxn ang="T6">
                  <a:pos x="T0" y="T1"/>
                </a:cxn>
                <a:cxn ang="T7">
                  <a:pos x="T2" y="T3"/>
                </a:cxn>
                <a:cxn ang="T8">
                  <a:pos x="T4" y="T5"/>
                </a:cxn>
              </a:cxnLst>
              <a:rect l="T9" t="T10" r="T11" b="T12"/>
              <a:pathLst>
                <a:path w="1056" h="336">
                  <a:moveTo>
                    <a:pt x="0" y="0"/>
                  </a:moveTo>
                  <a:cubicBezTo>
                    <a:pt x="128" y="68"/>
                    <a:pt x="256" y="136"/>
                    <a:pt x="432" y="192"/>
                  </a:cubicBezTo>
                  <a:cubicBezTo>
                    <a:pt x="608" y="248"/>
                    <a:pt x="832" y="292"/>
                    <a:pt x="1056" y="336"/>
                  </a:cubicBezTo>
                </a:path>
              </a:pathLst>
            </a:custGeom>
            <a:noFill/>
            <a:ln w="38100" cap="flat" cmpd="sng">
              <a:solidFill>
                <a:srgbClr val="000000"/>
              </a:solidFill>
              <a:prstDash val="solid"/>
              <a:round/>
              <a:headEnd type="none" w="sm" len="sm"/>
              <a:tailEnd type="none" w="sm" len="sm"/>
            </a:ln>
          </p:spPr>
          <p:txBody>
            <a:bodyPr wrap="none" anchor="ctr"/>
            <a:lstStyle/>
            <a:p>
              <a:endParaRPr lang="en-US"/>
            </a:p>
          </p:txBody>
        </p:sp>
        <p:sp>
          <p:nvSpPr>
            <p:cNvPr id="14377" name="Freeform 5"/>
            <p:cNvSpPr>
              <a:spLocks/>
            </p:cNvSpPr>
            <p:nvPr/>
          </p:nvSpPr>
          <p:spPr bwMode="auto">
            <a:xfrm>
              <a:off x="3360" y="3024"/>
              <a:ext cx="1008" cy="384"/>
            </a:xfrm>
            <a:custGeom>
              <a:avLst/>
              <a:gdLst>
                <a:gd name="T0" fmla="*/ 0 w 1008"/>
                <a:gd name="T1" fmla="*/ 384 h 384"/>
                <a:gd name="T2" fmla="*/ 624 w 1008"/>
                <a:gd name="T3" fmla="*/ 240 h 384"/>
                <a:gd name="T4" fmla="*/ 1008 w 1008"/>
                <a:gd name="T5" fmla="*/ 0 h 384"/>
                <a:gd name="T6" fmla="*/ 0 60000 65536"/>
                <a:gd name="T7" fmla="*/ 0 60000 65536"/>
                <a:gd name="T8" fmla="*/ 0 60000 65536"/>
                <a:gd name="T9" fmla="*/ 0 w 1008"/>
                <a:gd name="T10" fmla="*/ 0 h 384"/>
                <a:gd name="T11" fmla="*/ 1008 w 1008"/>
                <a:gd name="T12" fmla="*/ 384 h 384"/>
              </a:gdLst>
              <a:ahLst/>
              <a:cxnLst>
                <a:cxn ang="T6">
                  <a:pos x="T0" y="T1"/>
                </a:cxn>
                <a:cxn ang="T7">
                  <a:pos x="T2" y="T3"/>
                </a:cxn>
                <a:cxn ang="T8">
                  <a:pos x="T4" y="T5"/>
                </a:cxn>
              </a:cxnLst>
              <a:rect l="T9" t="T10" r="T11" b="T12"/>
              <a:pathLst>
                <a:path w="1008" h="384">
                  <a:moveTo>
                    <a:pt x="0" y="384"/>
                  </a:moveTo>
                  <a:cubicBezTo>
                    <a:pt x="228" y="344"/>
                    <a:pt x="456" y="304"/>
                    <a:pt x="624" y="240"/>
                  </a:cubicBezTo>
                  <a:cubicBezTo>
                    <a:pt x="792" y="176"/>
                    <a:pt x="900" y="88"/>
                    <a:pt x="1008" y="0"/>
                  </a:cubicBezTo>
                </a:path>
              </a:pathLst>
            </a:custGeom>
            <a:noFill/>
            <a:ln w="38100" cap="flat" cmpd="sng">
              <a:solidFill>
                <a:srgbClr val="000000"/>
              </a:solidFill>
              <a:prstDash val="solid"/>
              <a:round/>
              <a:headEnd type="none" w="med" len="med"/>
              <a:tailEnd type="arrow" w="med" len="med"/>
            </a:ln>
          </p:spPr>
          <p:txBody>
            <a:bodyPr wrap="none" anchor="ctr"/>
            <a:lstStyle/>
            <a:p>
              <a:endParaRPr lang="en-US"/>
            </a:p>
          </p:txBody>
        </p:sp>
        <p:sp>
          <p:nvSpPr>
            <p:cNvPr id="14378" name="Freeform 6"/>
            <p:cNvSpPr>
              <a:spLocks/>
            </p:cNvSpPr>
            <p:nvPr/>
          </p:nvSpPr>
          <p:spPr bwMode="auto">
            <a:xfrm rot="395369">
              <a:off x="4656" y="2352"/>
              <a:ext cx="144" cy="480"/>
            </a:xfrm>
            <a:custGeom>
              <a:avLst/>
              <a:gdLst>
                <a:gd name="T0" fmla="*/ 0 w 144"/>
                <a:gd name="T1" fmla="*/ 480 h 480"/>
                <a:gd name="T2" fmla="*/ 96 w 144"/>
                <a:gd name="T3" fmla="*/ 288 h 480"/>
                <a:gd name="T4" fmla="*/ 144 w 144"/>
                <a:gd name="T5" fmla="*/ 0 h 480"/>
                <a:gd name="T6" fmla="*/ 0 60000 65536"/>
                <a:gd name="T7" fmla="*/ 0 60000 65536"/>
                <a:gd name="T8" fmla="*/ 0 60000 65536"/>
                <a:gd name="T9" fmla="*/ 0 w 144"/>
                <a:gd name="T10" fmla="*/ 0 h 480"/>
                <a:gd name="T11" fmla="*/ 144 w 144"/>
                <a:gd name="T12" fmla="*/ 480 h 480"/>
              </a:gdLst>
              <a:ahLst/>
              <a:cxnLst>
                <a:cxn ang="T6">
                  <a:pos x="T0" y="T1"/>
                </a:cxn>
                <a:cxn ang="T7">
                  <a:pos x="T2" y="T3"/>
                </a:cxn>
                <a:cxn ang="T8">
                  <a:pos x="T4" y="T5"/>
                </a:cxn>
              </a:cxnLst>
              <a:rect l="T9" t="T10" r="T11" b="T12"/>
              <a:pathLst>
                <a:path w="144" h="480">
                  <a:moveTo>
                    <a:pt x="0" y="480"/>
                  </a:moveTo>
                  <a:cubicBezTo>
                    <a:pt x="36" y="424"/>
                    <a:pt x="72" y="368"/>
                    <a:pt x="96" y="288"/>
                  </a:cubicBezTo>
                  <a:cubicBezTo>
                    <a:pt x="120" y="208"/>
                    <a:pt x="132" y="104"/>
                    <a:pt x="144" y="0"/>
                  </a:cubicBezTo>
                </a:path>
              </a:pathLst>
            </a:custGeom>
            <a:noFill/>
            <a:ln w="38100" cap="flat" cmpd="sng">
              <a:solidFill>
                <a:srgbClr val="000000"/>
              </a:solidFill>
              <a:prstDash val="solid"/>
              <a:round/>
              <a:headEnd type="none" w="sm" len="sm"/>
              <a:tailEnd type="arrow" w="med" len="med"/>
            </a:ln>
          </p:spPr>
          <p:txBody>
            <a:bodyPr wrap="none" anchor="ctr"/>
            <a:lstStyle/>
            <a:p>
              <a:endParaRPr lang="en-US"/>
            </a:p>
          </p:txBody>
        </p:sp>
        <p:sp>
          <p:nvSpPr>
            <p:cNvPr id="14379" name="Freeform 7"/>
            <p:cNvSpPr>
              <a:spLocks/>
            </p:cNvSpPr>
            <p:nvPr/>
          </p:nvSpPr>
          <p:spPr bwMode="auto">
            <a:xfrm>
              <a:off x="4176" y="1584"/>
              <a:ext cx="432" cy="336"/>
            </a:xfrm>
            <a:custGeom>
              <a:avLst/>
              <a:gdLst>
                <a:gd name="T0" fmla="*/ 432 w 432"/>
                <a:gd name="T1" fmla="*/ 336 h 336"/>
                <a:gd name="T2" fmla="*/ 288 w 432"/>
                <a:gd name="T3" fmla="*/ 192 h 336"/>
                <a:gd name="T4" fmla="*/ 0 w 432"/>
                <a:gd name="T5" fmla="*/ 0 h 336"/>
                <a:gd name="T6" fmla="*/ 0 60000 65536"/>
                <a:gd name="T7" fmla="*/ 0 60000 65536"/>
                <a:gd name="T8" fmla="*/ 0 60000 65536"/>
                <a:gd name="T9" fmla="*/ 0 w 432"/>
                <a:gd name="T10" fmla="*/ 0 h 336"/>
                <a:gd name="T11" fmla="*/ 432 w 432"/>
                <a:gd name="T12" fmla="*/ 336 h 336"/>
              </a:gdLst>
              <a:ahLst/>
              <a:cxnLst>
                <a:cxn ang="T6">
                  <a:pos x="T0" y="T1"/>
                </a:cxn>
                <a:cxn ang="T7">
                  <a:pos x="T2" y="T3"/>
                </a:cxn>
                <a:cxn ang="T8">
                  <a:pos x="T4" y="T5"/>
                </a:cxn>
              </a:cxnLst>
              <a:rect l="T9" t="T10" r="T11" b="T12"/>
              <a:pathLst>
                <a:path w="432" h="336">
                  <a:moveTo>
                    <a:pt x="432" y="336"/>
                  </a:moveTo>
                  <a:cubicBezTo>
                    <a:pt x="396" y="292"/>
                    <a:pt x="360" y="248"/>
                    <a:pt x="288" y="192"/>
                  </a:cubicBezTo>
                  <a:cubicBezTo>
                    <a:pt x="216" y="136"/>
                    <a:pt x="108" y="68"/>
                    <a:pt x="0" y="0"/>
                  </a:cubicBezTo>
                </a:path>
              </a:pathLst>
            </a:custGeom>
            <a:noFill/>
            <a:ln w="38100" cap="flat" cmpd="sng">
              <a:solidFill>
                <a:srgbClr val="000000"/>
              </a:solidFill>
              <a:prstDash val="solid"/>
              <a:round/>
              <a:headEnd type="none" w="sm" len="sm"/>
              <a:tailEnd type="arrow" w="med" len="med"/>
            </a:ln>
          </p:spPr>
          <p:txBody>
            <a:bodyPr wrap="none" anchor="ctr"/>
            <a:lstStyle/>
            <a:p>
              <a:endParaRPr lang="en-US"/>
            </a:p>
          </p:txBody>
        </p:sp>
        <p:sp>
          <p:nvSpPr>
            <p:cNvPr id="14380" name="Freeform 8"/>
            <p:cNvSpPr>
              <a:spLocks/>
            </p:cNvSpPr>
            <p:nvPr/>
          </p:nvSpPr>
          <p:spPr bwMode="auto">
            <a:xfrm>
              <a:off x="3120" y="1296"/>
              <a:ext cx="672" cy="144"/>
            </a:xfrm>
            <a:custGeom>
              <a:avLst/>
              <a:gdLst>
                <a:gd name="T0" fmla="*/ 864 w 864"/>
                <a:gd name="T1" fmla="*/ 144 h 144"/>
                <a:gd name="T2" fmla="*/ 432 w 864"/>
                <a:gd name="T3" fmla="*/ 48 h 144"/>
                <a:gd name="T4" fmla="*/ 0 w 864"/>
                <a:gd name="T5" fmla="*/ 0 h 144"/>
                <a:gd name="T6" fmla="*/ 0 60000 65536"/>
                <a:gd name="T7" fmla="*/ 0 60000 65536"/>
                <a:gd name="T8" fmla="*/ 0 60000 65536"/>
                <a:gd name="T9" fmla="*/ 0 w 864"/>
                <a:gd name="T10" fmla="*/ 0 h 144"/>
                <a:gd name="T11" fmla="*/ 864 w 864"/>
                <a:gd name="T12" fmla="*/ 144 h 144"/>
              </a:gdLst>
              <a:ahLst/>
              <a:cxnLst>
                <a:cxn ang="T6">
                  <a:pos x="T0" y="T1"/>
                </a:cxn>
                <a:cxn ang="T7">
                  <a:pos x="T2" y="T3"/>
                </a:cxn>
                <a:cxn ang="T8">
                  <a:pos x="T4" y="T5"/>
                </a:cxn>
              </a:cxnLst>
              <a:rect l="T9" t="T10" r="T11" b="T12"/>
              <a:pathLst>
                <a:path w="864" h="144">
                  <a:moveTo>
                    <a:pt x="864" y="144"/>
                  </a:moveTo>
                  <a:cubicBezTo>
                    <a:pt x="720" y="108"/>
                    <a:pt x="576" y="72"/>
                    <a:pt x="432" y="48"/>
                  </a:cubicBezTo>
                  <a:cubicBezTo>
                    <a:pt x="288" y="24"/>
                    <a:pt x="144" y="12"/>
                    <a:pt x="0" y="0"/>
                  </a:cubicBezTo>
                </a:path>
              </a:pathLst>
            </a:custGeom>
            <a:noFill/>
            <a:ln w="38100" cap="flat" cmpd="sng">
              <a:solidFill>
                <a:srgbClr val="000000"/>
              </a:solidFill>
              <a:prstDash val="solid"/>
              <a:round/>
              <a:headEnd type="none" w="sm" len="sm"/>
              <a:tailEnd type="arrow" w="med" len="med"/>
            </a:ln>
          </p:spPr>
          <p:txBody>
            <a:bodyPr wrap="none" anchor="ctr"/>
            <a:lstStyle/>
            <a:p>
              <a:endParaRPr lang="en-US"/>
            </a:p>
          </p:txBody>
        </p:sp>
      </p:grpSp>
      <p:sp>
        <p:nvSpPr>
          <p:cNvPr id="14339" name="Text Box 9"/>
          <p:cNvSpPr txBox="1">
            <a:spLocks noChangeArrowheads="1"/>
          </p:cNvSpPr>
          <p:nvPr/>
        </p:nvSpPr>
        <p:spPr bwMode="auto">
          <a:xfrm>
            <a:off x="172305" y="2286000"/>
            <a:ext cx="1431803" cy="707886"/>
          </a:xfrm>
          <a:prstGeom prst="rect">
            <a:avLst/>
          </a:prstGeom>
          <a:noFill/>
          <a:ln w="12700">
            <a:noFill/>
            <a:miter lim="800000"/>
            <a:headEnd type="none" w="sm" len="sm"/>
            <a:tailEnd type="none" w="sm" len="sm"/>
          </a:ln>
        </p:spPr>
        <p:txBody>
          <a:bodyPr wrap="none">
            <a:spAutoFit/>
          </a:bodyPr>
          <a:lstStyle/>
          <a:p>
            <a:pPr algn="ctr"/>
            <a:r>
              <a:rPr lang="en-US" sz="2000" dirty="0"/>
              <a:t>Gene</a:t>
            </a:r>
            <a:r>
              <a:rPr lang="en-US" dirty="0">
                <a:solidFill>
                  <a:srgbClr val="003399"/>
                </a:solidFill>
              </a:rPr>
              <a:t> </a:t>
            </a:r>
            <a:r>
              <a:rPr lang="en-US" sz="2000" dirty="0"/>
              <a:t>Bank</a:t>
            </a:r>
          </a:p>
          <a:p>
            <a:pPr algn="ctr"/>
            <a:r>
              <a:rPr lang="en-US" sz="2000" dirty="0"/>
              <a:t>(ex situ)</a:t>
            </a:r>
          </a:p>
        </p:txBody>
      </p:sp>
      <p:sp>
        <p:nvSpPr>
          <p:cNvPr id="14340" name="Text Box 10"/>
          <p:cNvSpPr txBox="1">
            <a:spLocks noChangeArrowheads="1"/>
          </p:cNvSpPr>
          <p:nvPr/>
        </p:nvSpPr>
        <p:spPr bwMode="auto">
          <a:xfrm>
            <a:off x="527380" y="5029200"/>
            <a:ext cx="1212190" cy="400110"/>
          </a:xfrm>
          <a:prstGeom prst="rect">
            <a:avLst/>
          </a:prstGeom>
          <a:noFill/>
          <a:ln w="12700">
            <a:noFill/>
            <a:miter lim="800000"/>
            <a:headEnd type="none" w="sm" len="sm"/>
            <a:tailEnd type="none" w="sm" len="sm"/>
          </a:ln>
        </p:spPr>
        <p:txBody>
          <a:bodyPr wrap="none">
            <a:spAutoFit/>
          </a:bodyPr>
          <a:lstStyle/>
          <a:p>
            <a:pPr algn="ctr"/>
            <a:r>
              <a:rPr lang="en-US" sz="2000" dirty="0"/>
              <a:t>Breeding</a:t>
            </a:r>
          </a:p>
        </p:txBody>
      </p:sp>
      <p:sp>
        <p:nvSpPr>
          <p:cNvPr id="14342" name="Text Box 12"/>
          <p:cNvSpPr txBox="1">
            <a:spLocks noChangeArrowheads="1"/>
          </p:cNvSpPr>
          <p:nvPr/>
        </p:nvSpPr>
        <p:spPr bwMode="auto">
          <a:xfrm>
            <a:off x="6516216" y="5013176"/>
            <a:ext cx="2016899" cy="400110"/>
          </a:xfrm>
          <a:prstGeom prst="rect">
            <a:avLst/>
          </a:prstGeom>
          <a:noFill/>
          <a:ln w="12700">
            <a:noFill/>
            <a:miter lim="800000"/>
            <a:headEnd type="none" w="sm" len="sm"/>
            <a:tailEnd type="none" w="sm" len="sm"/>
          </a:ln>
        </p:spPr>
        <p:txBody>
          <a:bodyPr wrap="none">
            <a:spAutoFit/>
          </a:bodyPr>
          <a:lstStyle/>
          <a:p>
            <a:pPr algn="ctr"/>
            <a:r>
              <a:rPr lang="en-US" sz="2000" dirty="0"/>
              <a:t>Seed</a:t>
            </a:r>
            <a:r>
              <a:rPr lang="en-US" dirty="0">
                <a:solidFill>
                  <a:srgbClr val="003399"/>
                </a:solidFill>
              </a:rPr>
              <a:t> </a:t>
            </a:r>
            <a:r>
              <a:rPr lang="en-US" sz="2000" dirty="0"/>
              <a:t>production</a:t>
            </a:r>
          </a:p>
        </p:txBody>
      </p:sp>
      <p:sp>
        <p:nvSpPr>
          <p:cNvPr id="14343" name="Text Box 13"/>
          <p:cNvSpPr txBox="1">
            <a:spLocks noChangeArrowheads="1"/>
          </p:cNvSpPr>
          <p:nvPr/>
        </p:nvSpPr>
        <p:spPr bwMode="auto">
          <a:xfrm>
            <a:off x="7016750" y="3048000"/>
            <a:ext cx="2127250" cy="707886"/>
          </a:xfrm>
          <a:prstGeom prst="rect">
            <a:avLst/>
          </a:prstGeom>
          <a:noFill/>
          <a:ln w="12700">
            <a:noFill/>
            <a:miter lim="800000"/>
            <a:headEnd type="none" w="sm" len="sm"/>
            <a:tailEnd type="none" w="sm" len="sm"/>
          </a:ln>
        </p:spPr>
        <p:txBody>
          <a:bodyPr>
            <a:spAutoFit/>
          </a:bodyPr>
          <a:lstStyle/>
          <a:p>
            <a:pPr algn="ctr">
              <a:spcBef>
                <a:spcPct val="50000"/>
              </a:spcBef>
            </a:pPr>
            <a:r>
              <a:rPr lang="en-US" sz="2000" dirty="0"/>
              <a:t>Seed quality control</a:t>
            </a:r>
          </a:p>
        </p:txBody>
      </p:sp>
      <p:sp>
        <p:nvSpPr>
          <p:cNvPr id="14344" name="Text Box 14"/>
          <p:cNvSpPr txBox="1">
            <a:spLocks noChangeArrowheads="1"/>
          </p:cNvSpPr>
          <p:nvPr/>
        </p:nvSpPr>
        <p:spPr bwMode="auto">
          <a:xfrm>
            <a:off x="5940152" y="1916832"/>
            <a:ext cx="1468671" cy="400110"/>
          </a:xfrm>
          <a:prstGeom prst="rect">
            <a:avLst/>
          </a:prstGeom>
          <a:noFill/>
          <a:ln w="12700">
            <a:noFill/>
            <a:miter lim="800000"/>
            <a:headEnd type="none" w="sm" len="sm"/>
            <a:tailEnd type="none" w="sm" len="sm"/>
          </a:ln>
        </p:spPr>
        <p:txBody>
          <a:bodyPr wrap="none">
            <a:spAutoFit/>
          </a:bodyPr>
          <a:lstStyle/>
          <a:p>
            <a:pPr algn="ctr"/>
            <a:r>
              <a:rPr lang="en-US" sz="2000" dirty="0"/>
              <a:t>Distribution</a:t>
            </a:r>
          </a:p>
        </p:txBody>
      </p:sp>
      <p:sp>
        <p:nvSpPr>
          <p:cNvPr id="14345" name="Freeform 15"/>
          <p:cNvSpPr>
            <a:spLocks/>
          </p:cNvSpPr>
          <p:nvPr/>
        </p:nvSpPr>
        <p:spPr bwMode="auto">
          <a:xfrm>
            <a:off x="1981200" y="2971800"/>
            <a:ext cx="533400" cy="228600"/>
          </a:xfrm>
          <a:custGeom>
            <a:avLst/>
            <a:gdLst>
              <a:gd name="T0" fmla="*/ 336 w 336"/>
              <a:gd name="T1" fmla="*/ 0 h 144"/>
              <a:gd name="T2" fmla="*/ 144 w 336"/>
              <a:gd name="T3" fmla="*/ 48 h 144"/>
              <a:gd name="T4" fmla="*/ 0 w 336"/>
              <a:gd name="T5" fmla="*/ 144 h 144"/>
              <a:gd name="T6" fmla="*/ 0 60000 65536"/>
              <a:gd name="T7" fmla="*/ 0 60000 65536"/>
              <a:gd name="T8" fmla="*/ 0 60000 65536"/>
              <a:gd name="T9" fmla="*/ 0 w 336"/>
              <a:gd name="T10" fmla="*/ 0 h 144"/>
              <a:gd name="T11" fmla="*/ 336 w 336"/>
              <a:gd name="T12" fmla="*/ 144 h 144"/>
            </a:gdLst>
            <a:ahLst/>
            <a:cxnLst>
              <a:cxn ang="T6">
                <a:pos x="T0" y="T1"/>
              </a:cxn>
              <a:cxn ang="T7">
                <a:pos x="T2" y="T3"/>
              </a:cxn>
              <a:cxn ang="T8">
                <a:pos x="T4" y="T5"/>
              </a:cxn>
            </a:cxnLst>
            <a:rect l="T9" t="T10" r="T11" b="T12"/>
            <a:pathLst>
              <a:path w="336" h="144">
                <a:moveTo>
                  <a:pt x="336" y="0"/>
                </a:moveTo>
                <a:cubicBezTo>
                  <a:pt x="268" y="12"/>
                  <a:pt x="200" y="24"/>
                  <a:pt x="144" y="48"/>
                </a:cubicBezTo>
                <a:cubicBezTo>
                  <a:pt x="88" y="72"/>
                  <a:pt x="44" y="108"/>
                  <a:pt x="0" y="144"/>
                </a:cubicBezTo>
              </a:path>
            </a:pathLst>
          </a:custGeom>
          <a:noFill/>
          <a:ln w="28575" cap="flat" cmpd="sng">
            <a:solidFill>
              <a:srgbClr val="FF0000"/>
            </a:solidFill>
            <a:prstDash val="solid"/>
            <a:round/>
            <a:headEnd type="none" w="sm" len="sm"/>
            <a:tailEnd type="arrow" w="med" len="med"/>
          </a:ln>
        </p:spPr>
        <p:txBody>
          <a:bodyPr wrap="none" anchor="ctr"/>
          <a:lstStyle/>
          <a:p>
            <a:endParaRPr lang="en-US"/>
          </a:p>
        </p:txBody>
      </p:sp>
      <p:sp>
        <p:nvSpPr>
          <p:cNvPr id="14346" name="Freeform 16"/>
          <p:cNvSpPr>
            <a:spLocks/>
          </p:cNvSpPr>
          <p:nvPr/>
        </p:nvSpPr>
        <p:spPr bwMode="auto">
          <a:xfrm>
            <a:off x="1606550" y="3657600"/>
            <a:ext cx="152400" cy="228600"/>
          </a:xfrm>
          <a:custGeom>
            <a:avLst/>
            <a:gdLst>
              <a:gd name="T0" fmla="*/ 96 w 96"/>
              <a:gd name="T1" fmla="*/ 0 h 144"/>
              <a:gd name="T2" fmla="*/ 48 w 96"/>
              <a:gd name="T3" fmla="*/ 48 h 144"/>
              <a:gd name="T4" fmla="*/ 0 w 96"/>
              <a:gd name="T5" fmla="*/ 144 h 144"/>
              <a:gd name="T6" fmla="*/ 0 60000 65536"/>
              <a:gd name="T7" fmla="*/ 0 60000 65536"/>
              <a:gd name="T8" fmla="*/ 0 60000 65536"/>
              <a:gd name="T9" fmla="*/ 0 w 96"/>
              <a:gd name="T10" fmla="*/ 0 h 144"/>
              <a:gd name="T11" fmla="*/ 96 w 96"/>
              <a:gd name="T12" fmla="*/ 144 h 144"/>
            </a:gdLst>
            <a:ahLst/>
            <a:cxnLst>
              <a:cxn ang="T6">
                <a:pos x="T0" y="T1"/>
              </a:cxn>
              <a:cxn ang="T7">
                <a:pos x="T2" y="T3"/>
              </a:cxn>
              <a:cxn ang="T8">
                <a:pos x="T4" y="T5"/>
              </a:cxn>
            </a:cxnLst>
            <a:rect l="T9" t="T10" r="T11" b="T12"/>
            <a:pathLst>
              <a:path w="96" h="144">
                <a:moveTo>
                  <a:pt x="96" y="0"/>
                </a:moveTo>
                <a:cubicBezTo>
                  <a:pt x="80" y="12"/>
                  <a:pt x="64" y="24"/>
                  <a:pt x="48" y="48"/>
                </a:cubicBezTo>
                <a:cubicBezTo>
                  <a:pt x="32" y="72"/>
                  <a:pt x="16" y="108"/>
                  <a:pt x="0" y="144"/>
                </a:cubicBezTo>
              </a:path>
            </a:pathLst>
          </a:custGeom>
          <a:noFill/>
          <a:ln w="28575" cap="flat" cmpd="sng">
            <a:solidFill>
              <a:srgbClr val="FF0000"/>
            </a:solidFill>
            <a:prstDash val="solid"/>
            <a:round/>
            <a:headEnd type="none" w="sm" len="sm"/>
            <a:tailEnd type="arrow" w="med" len="med"/>
          </a:ln>
        </p:spPr>
        <p:txBody>
          <a:bodyPr wrap="none" anchor="ctr"/>
          <a:lstStyle/>
          <a:p>
            <a:endParaRPr lang="en-US"/>
          </a:p>
        </p:txBody>
      </p:sp>
      <p:sp>
        <p:nvSpPr>
          <p:cNvPr id="14347" name="Freeform 17"/>
          <p:cNvSpPr>
            <a:spLocks/>
          </p:cNvSpPr>
          <p:nvPr/>
        </p:nvSpPr>
        <p:spPr bwMode="auto">
          <a:xfrm rot="-3750454">
            <a:off x="1644650" y="4114800"/>
            <a:ext cx="152400" cy="228600"/>
          </a:xfrm>
          <a:custGeom>
            <a:avLst/>
            <a:gdLst>
              <a:gd name="T0" fmla="*/ 96 w 96"/>
              <a:gd name="T1" fmla="*/ 0 h 144"/>
              <a:gd name="T2" fmla="*/ 48 w 96"/>
              <a:gd name="T3" fmla="*/ 48 h 144"/>
              <a:gd name="T4" fmla="*/ 0 w 96"/>
              <a:gd name="T5" fmla="*/ 144 h 144"/>
              <a:gd name="T6" fmla="*/ 0 60000 65536"/>
              <a:gd name="T7" fmla="*/ 0 60000 65536"/>
              <a:gd name="T8" fmla="*/ 0 60000 65536"/>
              <a:gd name="T9" fmla="*/ 0 w 96"/>
              <a:gd name="T10" fmla="*/ 0 h 144"/>
              <a:gd name="T11" fmla="*/ 96 w 96"/>
              <a:gd name="T12" fmla="*/ 144 h 144"/>
            </a:gdLst>
            <a:ahLst/>
            <a:cxnLst>
              <a:cxn ang="T6">
                <a:pos x="T0" y="T1"/>
              </a:cxn>
              <a:cxn ang="T7">
                <a:pos x="T2" y="T3"/>
              </a:cxn>
              <a:cxn ang="T8">
                <a:pos x="T4" y="T5"/>
              </a:cxn>
            </a:cxnLst>
            <a:rect l="T9" t="T10" r="T11" b="T12"/>
            <a:pathLst>
              <a:path w="96" h="144">
                <a:moveTo>
                  <a:pt x="96" y="0"/>
                </a:moveTo>
                <a:cubicBezTo>
                  <a:pt x="80" y="12"/>
                  <a:pt x="64" y="24"/>
                  <a:pt x="48" y="48"/>
                </a:cubicBezTo>
                <a:cubicBezTo>
                  <a:pt x="32" y="72"/>
                  <a:pt x="16" y="108"/>
                  <a:pt x="0" y="144"/>
                </a:cubicBezTo>
              </a:path>
            </a:pathLst>
          </a:custGeom>
          <a:noFill/>
          <a:ln w="28575" cap="flat" cmpd="sng">
            <a:solidFill>
              <a:srgbClr val="FF0000"/>
            </a:solidFill>
            <a:prstDash val="solid"/>
            <a:round/>
            <a:headEnd type="none" w="sm" len="sm"/>
            <a:tailEnd type="arrow" w="med" len="med"/>
          </a:ln>
        </p:spPr>
        <p:txBody>
          <a:bodyPr wrap="none" anchor="ctr"/>
          <a:lstStyle/>
          <a:p>
            <a:endParaRPr lang="en-US"/>
          </a:p>
        </p:txBody>
      </p:sp>
      <p:sp>
        <p:nvSpPr>
          <p:cNvPr id="14348" name="Freeform 18"/>
          <p:cNvSpPr>
            <a:spLocks/>
          </p:cNvSpPr>
          <p:nvPr/>
        </p:nvSpPr>
        <p:spPr bwMode="auto">
          <a:xfrm rot="-5472290">
            <a:off x="2101850" y="4533900"/>
            <a:ext cx="152400" cy="228600"/>
          </a:xfrm>
          <a:custGeom>
            <a:avLst/>
            <a:gdLst>
              <a:gd name="T0" fmla="*/ 96 w 96"/>
              <a:gd name="T1" fmla="*/ 0 h 144"/>
              <a:gd name="T2" fmla="*/ 48 w 96"/>
              <a:gd name="T3" fmla="*/ 48 h 144"/>
              <a:gd name="T4" fmla="*/ 0 w 96"/>
              <a:gd name="T5" fmla="*/ 144 h 144"/>
              <a:gd name="T6" fmla="*/ 0 60000 65536"/>
              <a:gd name="T7" fmla="*/ 0 60000 65536"/>
              <a:gd name="T8" fmla="*/ 0 60000 65536"/>
              <a:gd name="T9" fmla="*/ 0 w 96"/>
              <a:gd name="T10" fmla="*/ 0 h 144"/>
              <a:gd name="T11" fmla="*/ 96 w 96"/>
              <a:gd name="T12" fmla="*/ 144 h 144"/>
            </a:gdLst>
            <a:ahLst/>
            <a:cxnLst>
              <a:cxn ang="T6">
                <a:pos x="T0" y="T1"/>
              </a:cxn>
              <a:cxn ang="T7">
                <a:pos x="T2" y="T3"/>
              </a:cxn>
              <a:cxn ang="T8">
                <a:pos x="T4" y="T5"/>
              </a:cxn>
            </a:cxnLst>
            <a:rect l="T9" t="T10" r="T11" b="T12"/>
            <a:pathLst>
              <a:path w="96" h="144">
                <a:moveTo>
                  <a:pt x="96" y="0"/>
                </a:moveTo>
                <a:cubicBezTo>
                  <a:pt x="80" y="12"/>
                  <a:pt x="64" y="24"/>
                  <a:pt x="48" y="48"/>
                </a:cubicBezTo>
                <a:cubicBezTo>
                  <a:pt x="32" y="72"/>
                  <a:pt x="16" y="108"/>
                  <a:pt x="0" y="144"/>
                </a:cubicBezTo>
              </a:path>
            </a:pathLst>
          </a:custGeom>
          <a:noFill/>
          <a:ln w="28575" cap="flat" cmpd="sng">
            <a:solidFill>
              <a:srgbClr val="FF0000"/>
            </a:solidFill>
            <a:prstDash val="solid"/>
            <a:round/>
            <a:headEnd type="none" w="sm" len="sm"/>
            <a:tailEnd type="arrow" w="med" len="med"/>
          </a:ln>
        </p:spPr>
        <p:txBody>
          <a:bodyPr wrap="none" anchor="ctr"/>
          <a:lstStyle/>
          <a:p>
            <a:endParaRPr lang="en-US"/>
          </a:p>
        </p:txBody>
      </p:sp>
      <p:sp>
        <p:nvSpPr>
          <p:cNvPr id="14349" name="Freeform 19"/>
          <p:cNvSpPr>
            <a:spLocks/>
          </p:cNvSpPr>
          <p:nvPr/>
        </p:nvSpPr>
        <p:spPr bwMode="auto">
          <a:xfrm>
            <a:off x="2825750" y="3200400"/>
            <a:ext cx="1828800" cy="1981200"/>
          </a:xfrm>
          <a:custGeom>
            <a:avLst/>
            <a:gdLst>
              <a:gd name="T0" fmla="*/ 0 w 1112"/>
              <a:gd name="T1" fmla="*/ 960 h 1016"/>
              <a:gd name="T2" fmla="*/ 192 w 1112"/>
              <a:gd name="T3" fmla="*/ 1008 h 1016"/>
              <a:gd name="T4" fmla="*/ 432 w 1112"/>
              <a:gd name="T5" fmla="*/ 1008 h 1016"/>
              <a:gd name="T6" fmla="*/ 624 w 1112"/>
              <a:gd name="T7" fmla="*/ 960 h 1016"/>
              <a:gd name="T8" fmla="*/ 768 w 1112"/>
              <a:gd name="T9" fmla="*/ 912 h 1016"/>
              <a:gd name="T10" fmla="*/ 912 w 1112"/>
              <a:gd name="T11" fmla="*/ 816 h 1016"/>
              <a:gd name="T12" fmla="*/ 1056 w 1112"/>
              <a:gd name="T13" fmla="*/ 672 h 1016"/>
              <a:gd name="T14" fmla="*/ 1104 w 1112"/>
              <a:gd name="T15" fmla="*/ 480 h 1016"/>
              <a:gd name="T16" fmla="*/ 1008 w 1112"/>
              <a:gd name="T17" fmla="*/ 288 h 1016"/>
              <a:gd name="T18" fmla="*/ 912 w 1112"/>
              <a:gd name="T19" fmla="*/ 192 h 1016"/>
              <a:gd name="T20" fmla="*/ 672 w 1112"/>
              <a:gd name="T21" fmla="*/ 48 h 1016"/>
              <a:gd name="T22" fmla="*/ 384 w 1112"/>
              <a:gd name="T23" fmla="*/ 0 h 10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12"/>
              <a:gd name="T37" fmla="*/ 0 h 1016"/>
              <a:gd name="T38" fmla="*/ 1112 w 1112"/>
              <a:gd name="T39" fmla="*/ 1016 h 10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12" h="1016">
                <a:moveTo>
                  <a:pt x="0" y="960"/>
                </a:moveTo>
                <a:cubicBezTo>
                  <a:pt x="60" y="980"/>
                  <a:pt x="120" y="1000"/>
                  <a:pt x="192" y="1008"/>
                </a:cubicBezTo>
                <a:cubicBezTo>
                  <a:pt x="264" y="1016"/>
                  <a:pt x="360" y="1016"/>
                  <a:pt x="432" y="1008"/>
                </a:cubicBezTo>
                <a:cubicBezTo>
                  <a:pt x="504" y="1000"/>
                  <a:pt x="568" y="976"/>
                  <a:pt x="624" y="960"/>
                </a:cubicBezTo>
                <a:cubicBezTo>
                  <a:pt x="680" y="944"/>
                  <a:pt x="720" y="936"/>
                  <a:pt x="768" y="912"/>
                </a:cubicBezTo>
                <a:cubicBezTo>
                  <a:pt x="816" y="888"/>
                  <a:pt x="864" y="856"/>
                  <a:pt x="912" y="816"/>
                </a:cubicBezTo>
                <a:cubicBezTo>
                  <a:pt x="960" y="776"/>
                  <a:pt x="1024" y="728"/>
                  <a:pt x="1056" y="672"/>
                </a:cubicBezTo>
                <a:cubicBezTo>
                  <a:pt x="1088" y="616"/>
                  <a:pt x="1112" y="544"/>
                  <a:pt x="1104" y="480"/>
                </a:cubicBezTo>
                <a:cubicBezTo>
                  <a:pt x="1096" y="416"/>
                  <a:pt x="1040" y="336"/>
                  <a:pt x="1008" y="288"/>
                </a:cubicBezTo>
                <a:cubicBezTo>
                  <a:pt x="976" y="240"/>
                  <a:pt x="968" y="232"/>
                  <a:pt x="912" y="192"/>
                </a:cubicBezTo>
                <a:cubicBezTo>
                  <a:pt x="856" y="152"/>
                  <a:pt x="760" y="80"/>
                  <a:pt x="672" y="48"/>
                </a:cubicBezTo>
                <a:cubicBezTo>
                  <a:pt x="584" y="16"/>
                  <a:pt x="484" y="8"/>
                  <a:pt x="384" y="0"/>
                </a:cubicBezTo>
              </a:path>
            </a:pathLst>
          </a:custGeom>
          <a:noFill/>
          <a:ln w="28575" cap="flat" cmpd="sng">
            <a:solidFill>
              <a:srgbClr val="FF0000"/>
            </a:solidFill>
            <a:prstDash val="solid"/>
            <a:round/>
            <a:headEnd type="none" w="sm" len="sm"/>
            <a:tailEnd type="arrow" w="med" len="med"/>
          </a:ln>
        </p:spPr>
        <p:txBody>
          <a:bodyPr wrap="none" anchor="ctr"/>
          <a:lstStyle/>
          <a:p>
            <a:endParaRPr lang="en-US"/>
          </a:p>
        </p:txBody>
      </p:sp>
      <p:sp>
        <p:nvSpPr>
          <p:cNvPr id="14350" name="Freeform 20"/>
          <p:cNvSpPr>
            <a:spLocks/>
          </p:cNvSpPr>
          <p:nvPr/>
        </p:nvSpPr>
        <p:spPr bwMode="auto">
          <a:xfrm>
            <a:off x="3206750" y="3035300"/>
            <a:ext cx="1981200" cy="546100"/>
          </a:xfrm>
          <a:custGeom>
            <a:avLst/>
            <a:gdLst>
              <a:gd name="T0" fmla="*/ 1248 w 1248"/>
              <a:gd name="T1" fmla="*/ 488 h 488"/>
              <a:gd name="T2" fmla="*/ 1200 w 1248"/>
              <a:gd name="T3" fmla="*/ 392 h 488"/>
              <a:gd name="T4" fmla="*/ 1056 w 1248"/>
              <a:gd name="T5" fmla="*/ 248 h 488"/>
              <a:gd name="T6" fmla="*/ 912 w 1248"/>
              <a:gd name="T7" fmla="*/ 152 h 488"/>
              <a:gd name="T8" fmla="*/ 672 w 1248"/>
              <a:gd name="T9" fmla="*/ 56 h 488"/>
              <a:gd name="T10" fmla="*/ 432 w 1248"/>
              <a:gd name="T11" fmla="*/ 8 h 488"/>
              <a:gd name="T12" fmla="*/ 0 w 1248"/>
              <a:gd name="T13" fmla="*/ 8 h 488"/>
              <a:gd name="T14" fmla="*/ 0 60000 65536"/>
              <a:gd name="T15" fmla="*/ 0 60000 65536"/>
              <a:gd name="T16" fmla="*/ 0 60000 65536"/>
              <a:gd name="T17" fmla="*/ 0 60000 65536"/>
              <a:gd name="T18" fmla="*/ 0 60000 65536"/>
              <a:gd name="T19" fmla="*/ 0 60000 65536"/>
              <a:gd name="T20" fmla="*/ 0 60000 65536"/>
              <a:gd name="T21" fmla="*/ 0 w 1248"/>
              <a:gd name="T22" fmla="*/ 0 h 488"/>
              <a:gd name="T23" fmla="*/ 1248 w 1248"/>
              <a:gd name="T24" fmla="*/ 488 h 4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8" h="488">
                <a:moveTo>
                  <a:pt x="1248" y="488"/>
                </a:moveTo>
                <a:cubicBezTo>
                  <a:pt x="1240" y="460"/>
                  <a:pt x="1232" y="432"/>
                  <a:pt x="1200" y="392"/>
                </a:cubicBezTo>
                <a:cubicBezTo>
                  <a:pt x="1168" y="352"/>
                  <a:pt x="1104" y="288"/>
                  <a:pt x="1056" y="248"/>
                </a:cubicBezTo>
                <a:cubicBezTo>
                  <a:pt x="1008" y="208"/>
                  <a:pt x="976" y="184"/>
                  <a:pt x="912" y="152"/>
                </a:cubicBezTo>
                <a:cubicBezTo>
                  <a:pt x="848" y="120"/>
                  <a:pt x="752" y="80"/>
                  <a:pt x="672" y="56"/>
                </a:cubicBezTo>
                <a:cubicBezTo>
                  <a:pt x="592" y="32"/>
                  <a:pt x="544" y="16"/>
                  <a:pt x="432" y="8"/>
                </a:cubicBezTo>
                <a:cubicBezTo>
                  <a:pt x="320" y="0"/>
                  <a:pt x="160" y="4"/>
                  <a:pt x="0" y="8"/>
                </a:cubicBezTo>
              </a:path>
            </a:pathLst>
          </a:custGeom>
          <a:noFill/>
          <a:ln w="28575" cap="flat" cmpd="sng">
            <a:solidFill>
              <a:srgbClr val="FF0000"/>
            </a:solidFill>
            <a:prstDash val="lgDash"/>
            <a:round/>
            <a:headEnd type="none" w="sm" len="sm"/>
            <a:tailEnd type="arrow" w="med" len="med"/>
          </a:ln>
        </p:spPr>
        <p:txBody>
          <a:bodyPr wrap="none" anchor="ctr"/>
          <a:lstStyle/>
          <a:p>
            <a:endParaRPr lang="en-US"/>
          </a:p>
        </p:txBody>
      </p:sp>
      <p:grpSp>
        <p:nvGrpSpPr>
          <p:cNvPr id="3" name="Group 21"/>
          <p:cNvGrpSpPr>
            <a:grpSpLocks/>
          </p:cNvGrpSpPr>
          <p:nvPr/>
        </p:nvGrpSpPr>
        <p:grpSpPr bwMode="auto">
          <a:xfrm>
            <a:off x="2667000" y="4221088"/>
            <a:ext cx="4137248" cy="1493912"/>
            <a:chOff x="1968" y="2688"/>
            <a:chExt cx="2640" cy="1008"/>
          </a:xfrm>
        </p:grpSpPr>
        <p:sp>
          <p:nvSpPr>
            <p:cNvPr id="14372" name="Freeform 22"/>
            <p:cNvSpPr>
              <a:spLocks/>
            </p:cNvSpPr>
            <p:nvPr/>
          </p:nvSpPr>
          <p:spPr bwMode="auto">
            <a:xfrm>
              <a:off x="1968" y="2736"/>
              <a:ext cx="1584" cy="691"/>
            </a:xfrm>
            <a:custGeom>
              <a:avLst/>
              <a:gdLst>
                <a:gd name="T0" fmla="*/ 0 w 1632"/>
                <a:gd name="T1" fmla="*/ 384 h 528"/>
                <a:gd name="T2" fmla="*/ 240 w 1632"/>
                <a:gd name="T3" fmla="*/ 480 h 528"/>
                <a:gd name="T4" fmla="*/ 624 w 1632"/>
                <a:gd name="T5" fmla="*/ 528 h 528"/>
                <a:gd name="T6" fmla="*/ 960 w 1632"/>
                <a:gd name="T7" fmla="*/ 480 h 528"/>
                <a:gd name="T8" fmla="*/ 1152 w 1632"/>
                <a:gd name="T9" fmla="*/ 432 h 528"/>
                <a:gd name="T10" fmla="*/ 1344 w 1632"/>
                <a:gd name="T11" fmla="*/ 336 h 528"/>
                <a:gd name="T12" fmla="*/ 1488 w 1632"/>
                <a:gd name="T13" fmla="*/ 240 h 528"/>
                <a:gd name="T14" fmla="*/ 1632 w 1632"/>
                <a:gd name="T15" fmla="*/ 0 h 528"/>
                <a:gd name="T16" fmla="*/ 0 60000 65536"/>
                <a:gd name="T17" fmla="*/ 0 60000 65536"/>
                <a:gd name="T18" fmla="*/ 0 60000 65536"/>
                <a:gd name="T19" fmla="*/ 0 60000 65536"/>
                <a:gd name="T20" fmla="*/ 0 60000 65536"/>
                <a:gd name="T21" fmla="*/ 0 60000 65536"/>
                <a:gd name="T22" fmla="*/ 0 60000 65536"/>
                <a:gd name="T23" fmla="*/ 0 60000 65536"/>
                <a:gd name="T24" fmla="*/ 0 w 1632"/>
                <a:gd name="T25" fmla="*/ 0 h 528"/>
                <a:gd name="T26" fmla="*/ 1632 w 1632"/>
                <a:gd name="T27" fmla="*/ 528 h 5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32" h="528">
                  <a:moveTo>
                    <a:pt x="0" y="384"/>
                  </a:moveTo>
                  <a:cubicBezTo>
                    <a:pt x="68" y="420"/>
                    <a:pt x="136" y="456"/>
                    <a:pt x="240" y="480"/>
                  </a:cubicBezTo>
                  <a:cubicBezTo>
                    <a:pt x="344" y="504"/>
                    <a:pt x="504" y="528"/>
                    <a:pt x="624" y="528"/>
                  </a:cubicBezTo>
                  <a:cubicBezTo>
                    <a:pt x="744" y="528"/>
                    <a:pt x="872" y="496"/>
                    <a:pt x="960" y="480"/>
                  </a:cubicBezTo>
                  <a:cubicBezTo>
                    <a:pt x="1048" y="464"/>
                    <a:pt x="1088" y="456"/>
                    <a:pt x="1152" y="432"/>
                  </a:cubicBezTo>
                  <a:cubicBezTo>
                    <a:pt x="1216" y="408"/>
                    <a:pt x="1288" y="368"/>
                    <a:pt x="1344" y="336"/>
                  </a:cubicBezTo>
                  <a:cubicBezTo>
                    <a:pt x="1400" y="304"/>
                    <a:pt x="1440" y="296"/>
                    <a:pt x="1488" y="240"/>
                  </a:cubicBezTo>
                  <a:cubicBezTo>
                    <a:pt x="1536" y="184"/>
                    <a:pt x="1584" y="92"/>
                    <a:pt x="1632" y="0"/>
                  </a:cubicBezTo>
                </a:path>
              </a:pathLst>
            </a:custGeom>
            <a:noFill/>
            <a:ln w="28575" cap="flat" cmpd="sng">
              <a:solidFill>
                <a:srgbClr val="FF0000"/>
              </a:solidFill>
              <a:prstDash val="solid"/>
              <a:round/>
              <a:headEnd type="none" w="sm" len="sm"/>
              <a:tailEnd type="arrow" w="med" len="med"/>
            </a:ln>
          </p:spPr>
          <p:txBody>
            <a:bodyPr wrap="none" anchor="ctr"/>
            <a:lstStyle/>
            <a:p>
              <a:endParaRPr lang="en-US"/>
            </a:p>
          </p:txBody>
        </p:sp>
        <p:sp>
          <p:nvSpPr>
            <p:cNvPr id="14373" name="Freeform 23"/>
            <p:cNvSpPr>
              <a:spLocks/>
            </p:cNvSpPr>
            <p:nvPr/>
          </p:nvSpPr>
          <p:spPr bwMode="auto">
            <a:xfrm>
              <a:off x="1968" y="3226"/>
              <a:ext cx="1824" cy="392"/>
            </a:xfrm>
            <a:custGeom>
              <a:avLst/>
              <a:gdLst>
                <a:gd name="T0" fmla="*/ 0 w 1728"/>
                <a:gd name="T1" fmla="*/ 0 h 280"/>
                <a:gd name="T2" fmla="*/ 480 w 1728"/>
                <a:gd name="T3" fmla="*/ 240 h 280"/>
                <a:gd name="T4" fmla="*/ 1056 w 1728"/>
                <a:gd name="T5" fmla="*/ 240 h 280"/>
                <a:gd name="T6" fmla="*/ 1440 w 1728"/>
                <a:gd name="T7" fmla="*/ 144 h 280"/>
                <a:gd name="T8" fmla="*/ 1728 w 1728"/>
                <a:gd name="T9" fmla="*/ 0 h 280"/>
                <a:gd name="T10" fmla="*/ 0 60000 65536"/>
                <a:gd name="T11" fmla="*/ 0 60000 65536"/>
                <a:gd name="T12" fmla="*/ 0 60000 65536"/>
                <a:gd name="T13" fmla="*/ 0 60000 65536"/>
                <a:gd name="T14" fmla="*/ 0 60000 65536"/>
                <a:gd name="T15" fmla="*/ 0 w 1728"/>
                <a:gd name="T16" fmla="*/ 0 h 280"/>
                <a:gd name="T17" fmla="*/ 1728 w 1728"/>
                <a:gd name="T18" fmla="*/ 280 h 280"/>
              </a:gdLst>
              <a:ahLst/>
              <a:cxnLst>
                <a:cxn ang="T10">
                  <a:pos x="T0" y="T1"/>
                </a:cxn>
                <a:cxn ang="T11">
                  <a:pos x="T2" y="T3"/>
                </a:cxn>
                <a:cxn ang="T12">
                  <a:pos x="T4" y="T5"/>
                </a:cxn>
                <a:cxn ang="T13">
                  <a:pos x="T6" y="T7"/>
                </a:cxn>
                <a:cxn ang="T14">
                  <a:pos x="T8" y="T9"/>
                </a:cxn>
              </a:cxnLst>
              <a:rect l="T15" t="T16" r="T17" b="T18"/>
              <a:pathLst>
                <a:path w="1728" h="280">
                  <a:moveTo>
                    <a:pt x="0" y="0"/>
                  </a:moveTo>
                  <a:cubicBezTo>
                    <a:pt x="152" y="100"/>
                    <a:pt x="304" y="200"/>
                    <a:pt x="480" y="240"/>
                  </a:cubicBezTo>
                  <a:cubicBezTo>
                    <a:pt x="656" y="280"/>
                    <a:pt x="896" y="256"/>
                    <a:pt x="1056" y="240"/>
                  </a:cubicBezTo>
                  <a:cubicBezTo>
                    <a:pt x="1216" y="224"/>
                    <a:pt x="1328" y="184"/>
                    <a:pt x="1440" y="144"/>
                  </a:cubicBezTo>
                  <a:cubicBezTo>
                    <a:pt x="1552" y="104"/>
                    <a:pt x="1640" y="52"/>
                    <a:pt x="1728" y="0"/>
                  </a:cubicBezTo>
                </a:path>
              </a:pathLst>
            </a:custGeom>
            <a:noFill/>
            <a:ln w="28575" cap="flat" cmpd="sng">
              <a:solidFill>
                <a:srgbClr val="FF0000"/>
              </a:solidFill>
              <a:prstDash val="solid"/>
              <a:round/>
              <a:headEnd type="none" w="sm" len="sm"/>
              <a:tailEnd type="arrow" w="med" len="med"/>
            </a:ln>
          </p:spPr>
          <p:txBody>
            <a:bodyPr wrap="none" anchor="ctr"/>
            <a:lstStyle/>
            <a:p>
              <a:endParaRPr lang="en-US"/>
            </a:p>
          </p:txBody>
        </p:sp>
        <p:sp>
          <p:nvSpPr>
            <p:cNvPr id="14374" name="Freeform 24"/>
            <p:cNvSpPr>
              <a:spLocks/>
            </p:cNvSpPr>
            <p:nvPr/>
          </p:nvSpPr>
          <p:spPr bwMode="auto">
            <a:xfrm>
              <a:off x="1968" y="2688"/>
              <a:ext cx="2640" cy="1008"/>
            </a:xfrm>
            <a:custGeom>
              <a:avLst/>
              <a:gdLst>
                <a:gd name="T0" fmla="*/ 0 w 2416"/>
                <a:gd name="T1" fmla="*/ 432 h 792"/>
                <a:gd name="T2" fmla="*/ 384 w 2416"/>
                <a:gd name="T3" fmla="*/ 720 h 792"/>
                <a:gd name="T4" fmla="*/ 1104 w 2416"/>
                <a:gd name="T5" fmla="*/ 768 h 792"/>
                <a:gd name="T6" fmla="*/ 1872 w 2416"/>
                <a:gd name="T7" fmla="*/ 576 h 792"/>
                <a:gd name="T8" fmla="*/ 2304 w 2416"/>
                <a:gd name="T9" fmla="*/ 240 h 792"/>
                <a:gd name="T10" fmla="*/ 2400 w 2416"/>
                <a:gd name="T11" fmla="*/ 48 h 792"/>
                <a:gd name="T12" fmla="*/ 2400 w 2416"/>
                <a:gd name="T13" fmla="*/ 0 h 792"/>
                <a:gd name="T14" fmla="*/ 0 60000 65536"/>
                <a:gd name="T15" fmla="*/ 0 60000 65536"/>
                <a:gd name="T16" fmla="*/ 0 60000 65536"/>
                <a:gd name="T17" fmla="*/ 0 60000 65536"/>
                <a:gd name="T18" fmla="*/ 0 60000 65536"/>
                <a:gd name="T19" fmla="*/ 0 60000 65536"/>
                <a:gd name="T20" fmla="*/ 0 60000 65536"/>
                <a:gd name="T21" fmla="*/ 0 w 2416"/>
                <a:gd name="T22" fmla="*/ 0 h 792"/>
                <a:gd name="T23" fmla="*/ 2416 w 2416"/>
                <a:gd name="T24" fmla="*/ 792 h 7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16" h="792">
                  <a:moveTo>
                    <a:pt x="0" y="432"/>
                  </a:moveTo>
                  <a:cubicBezTo>
                    <a:pt x="100" y="548"/>
                    <a:pt x="200" y="664"/>
                    <a:pt x="384" y="720"/>
                  </a:cubicBezTo>
                  <a:cubicBezTo>
                    <a:pt x="568" y="776"/>
                    <a:pt x="856" y="792"/>
                    <a:pt x="1104" y="768"/>
                  </a:cubicBezTo>
                  <a:cubicBezTo>
                    <a:pt x="1352" y="744"/>
                    <a:pt x="1672" y="664"/>
                    <a:pt x="1872" y="576"/>
                  </a:cubicBezTo>
                  <a:cubicBezTo>
                    <a:pt x="2072" y="488"/>
                    <a:pt x="2216" y="328"/>
                    <a:pt x="2304" y="240"/>
                  </a:cubicBezTo>
                  <a:cubicBezTo>
                    <a:pt x="2392" y="152"/>
                    <a:pt x="2384" y="88"/>
                    <a:pt x="2400" y="48"/>
                  </a:cubicBezTo>
                  <a:cubicBezTo>
                    <a:pt x="2416" y="8"/>
                    <a:pt x="2408" y="4"/>
                    <a:pt x="2400" y="0"/>
                  </a:cubicBezTo>
                </a:path>
              </a:pathLst>
            </a:custGeom>
            <a:noFill/>
            <a:ln w="28575" cap="flat" cmpd="sng">
              <a:solidFill>
                <a:srgbClr val="FF0000"/>
              </a:solidFill>
              <a:prstDash val="solid"/>
              <a:round/>
              <a:headEnd type="none" w="sm" len="sm"/>
              <a:tailEnd type="arrow" w="med" len="med"/>
            </a:ln>
          </p:spPr>
          <p:txBody>
            <a:bodyPr wrap="none" anchor="ctr"/>
            <a:lstStyle/>
            <a:p>
              <a:endParaRPr lang="en-US"/>
            </a:p>
          </p:txBody>
        </p:sp>
      </p:grpSp>
      <p:sp>
        <p:nvSpPr>
          <p:cNvPr id="14352" name="Freeform 25"/>
          <p:cNvSpPr>
            <a:spLocks/>
          </p:cNvSpPr>
          <p:nvPr/>
        </p:nvSpPr>
        <p:spPr bwMode="auto">
          <a:xfrm>
            <a:off x="3206750" y="2794000"/>
            <a:ext cx="3505200" cy="939800"/>
          </a:xfrm>
          <a:custGeom>
            <a:avLst/>
            <a:gdLst>
              <a:gd name="T0" fmla="*/ 2016 w 2016"/>
              <a:gd name="T1" fmla="*/ 592 h 592"/>
              <a:gd name="T2" fmla="*/ 1968 w 2016"/>
              <a:gd name="T3" fmla="*/ 496 h 592"/>
              <a:gd name="T4" fmla="*/ 1824 w 2016"/>
              <a:gd name="T5" fmla="*/ 352 h 592"/>
              <a:gd name="T6" fmla="*/ 1584 w 2016"/>
              <a:gd name="T7" fmla="*/ 208 h 592"/>
              <a:gd name="T8" fmla="*/ 1296 w 2016"/>
              <a:gd name="T9" fmla="*/ 112 h 592"/>
              <a:gd name="T10" fmla="*/ 816 w 2016"/>
              <a:gd name="T11" fmla="*/ 16 h 592"/>
              <a:gd name="T12" fmla="*/ 384 w 2016"/>
              <a:gd name="T13" fmla="*/ 16 h 592"/>
              <a:gd name="T14" fmla="*/ 0 w 2016"/>
              <a:gd name="T15" fmla="*/ 64 h 592"/>
              <a:gd name="T16" fmla="*/ 0 60000 65536"/>
              <a:gd name="T17" fmla="*/ 0 60000 65536"/>
              <a:gd name="T18" fmla="*/ 0 60000 65536"/>
              <a:gd name="T19" fmla="*/ 0 60000 65536"/>
              <a:gd name="T20" fmla="*/ 0 60000 65536"/>
              <a:gd name="T21" fmla="*/ 0 60000 65536"/>
              <a:gd name="T22" fmla="*/ 0 60000 65536"/>
              <a:gd name="T23" fmla="*/ 0 60000 65536"/>
              <a:gd name="T24" fmla="*/ 0 w 2016"/>
              <a:gd name="T25" fmla="*/ 0 h 592"/>
              <a:gd name="T26" fmla="*/ 2016 w 2016"/>
              <a:gd name="T27" fmla="*/ 592 h 5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16" h="592">
                <a:moveTo>
                  <a:pt x="2016" y="592"/>
                </a:moveTo>
                <a:cubicBezTo>
                  <a:pt x="2008" y="564"/>
                  <a:pt x="2000" y="536"/>
                  <a:pt x="1968" y="496"/>
                </a:cubicBezTo>
                <a:cubicBezTo>
                  <a:pt x="1936" y="456"/>
                  <a:pt x="1888" y="400"/>
                  <a:pt x="1824" y="352"/>
                </a:cubicBezTo>
                <a:cubicBezTo>
                  <a:pt x="1760" y="304"/>
                  <a:pt x="1672" y="248"/>
                  <a:pt x="1584" y="208"/>
                </a:cubicBezTo>
                <a:cubicBezTo>
                  <a:pt x="1496" y="168"/>
                  <a:pt x="1424" y="144"/>
                  <a:pt x="1296" y="112"/>
                </a:cubicBezTo>
                <a:cubicBezTo>
                  <a:pt x="1168" y="80"/>
                  <a:pt x="968" y="32"/>
                  <a:pt x="816" y="16"/>
                </a:cubicBezTo>
                <a:cubicBezTo>
                  <a:pt x="664" y="0"/>
                  <a:pt x="520" y="8"/>
                  <a:pt x="384" y="16"/>
                </a:cubicBezTo>
                <a:cubicBezTo>
                  <a:pt x="248" y="24"/>
                  <a:pt x="124" y="44"/>
                  <a:pt x="0" y="64"/>
                </a:cubicBezTo>
              </a:path>
            </a:pathLst>
          </a:custGeom>
          <a:noFill/>
          <a:ln w="28575" cap="flat" cmpd="sng">
            <a:solidFill>
              <a:srgbClr val="FF0000"/>
            </a:solidFill>
            <a:prstDash val="lgDash"/>
            <a:round/>
            <a:headEnd type="none" w="sm" len="sm"/>
            <a:tailEnd type="arrow" w="med" len="med"/>
          </a:ln>
        </p:spPr>
        <p:txBody>
          <a:bodyPr wrap="none" anchor="ctr"/>
          <a:lstStyle/>
          <a:p>
            <a:endParaRPr lang="en-US"/>
          </a:p>
        </p:txBody>
      </p:sp>
      <p:sp>
        <p:nvSpPr>
          <p:cNvPr id="14353" name="Text Box 26"/>
          <p:cNvSpPr txBox="1">
            <a:spLocks noChangeArrowheads="1"/>
          </p:cNvSpPr>
          <p:nvPr/>
        </p:nvSpPr>
        <p:spPr bwMode="auto">
          <a:xfrm>
            <a:off x="2439988" y="2743200"/>
            <a:ext cx="784189" cy="400110"/>
          </a:xfrm>
          <a:prstGeom prst="rect">
            <a:avLst/>
          </a:prstGeom>
          <a:noFill/>
          <a:ln w="12700">
            <a:noFill/>
            <a:miter lim="800000"/>
            <a:headEnd type="none" w="sm" len="sm"/>
            <a:tailEnd type="none" w="sm" len="sm"/>
          </a:ln>
        </p:spPr>
        <p:txBody>
          <a:bodyPr wrap="none">
            <a:spAutoFit/>
          </a:bodyPr>
          <a:lstStyle/>
          <a:p>
            <a:r>
              <a:rPr lang="en-US" sz="2000" dirty="0"/>
              <a:t>Seed</a:t>
            </a:r>
          </a:p>
        </p:txBody>
      </p:sp>
      <p:sp>
        <p:nvSpPr>
          <p:cNvPr id="14354" name="Text Box 27"/>
          <p:cNvSpPr txBox="1">
            <a:spLocks noChangeArrowheads="1"/>
          </p:cNvSpPr>
          <p:nvPr/>
        </p:nvSpPr>
        <p:spPr bwMode="auto">
          <a:xfrm>
            <a:off x="1404160" y="3289300"/>
            <a:ext cx="1112805" cy="400110"/>
          </a:xfrm>
          <a:prstGeom prst="rect">
            <a:avLst/>
          </a:prstGeom>
          <a:noFill/>
          <a:ln w="12700">
            <a:noFill/>
            <a:miter lim="800000"/>
            <a:headEnd type="none" w="sm" len="sm"/>
            <a:tailEnd type="none" w="sm" len="sm"/>
          </a:ln>
        </p:spPr>
        <p:txBody>
          <a:bodyPr wrap="none">
            <a:spAutoFit/>
          </a:bodyPr>
          <a:lstStyle/>
          <a:p>
            <a:pPr algn="ctr"/>
            <a:r>
              <a:rPr lang="en-US" sz="2000" dirty="0"/>
              <a:t>Planting</a:t>
            </a:r>
          </a:p>
        </p:txBody>
      </p:sp>
      <p:sp>
        <p:nvSpPr>
          <p:cNvPr id="14355" name="Text Box 28"/>
          <p:cNvSpPr txBox="1">
            <a:spLocks noChangeArrowheads="1"/>
          </p:cNvSpPr>
          <p:nvPr/>
        </p:nvSpPr>
        <p:spPr bwMode="auto">
          <a:xfrm>
            <a:off x="948825" y="3788392"/>
            <a:ext cx="1383712" cy="400110"/>
          </a:xfrm>
          <a:prstGeom prst="rect">
            <a:avLst/>
          </a:prstGeom>
          <a:noFill/>
          <a:ln w="12700">
            <a:noFill/>
            <a:miter lim="800000"/>
            <a:headEnd type="none" w="sm" len="sm"/>
            <a:tailEnd type="none" w="sm" len="sm"/>
          </a:ln>
        </p:spPr>
        <p:txBody>
          <a:bodyPr wrap="none">
            <a:spAutoFit/>
          </a:bodyPr>
          <a:lstStyle/>
          <a:p>
            <a:pPr algn="ctr"/>
            <a:r>
              <a:rPr lang="en-US" sz="2000" dirty="0"/>
              <a:t>Cultivation</a:t>
            </a:r>
          </a:p>
        </p:txBody>
      </p:sp>
      <p:sp>
        <p:nvSpPr>
          <p:cNvPr id="14356" name="Text Box 29"/>
          <p:cNvSpPr txBox="1">
            <a:spLocks noChangeArrowheads="1"/>
          </p:cNvSpPr>
          <p:nvPr/>
        </p:nvSpPr>
        <p:spPr bwMode="auto">
          <a:xfrm>
            <a:off x="1343839" y="4221088"/>
            <a:ext cx="1067921" cy="400110"/>
          </a:xfrm>
          <a:prstGeom prst="rect">
            <a:avLst/>
          </a:prstGeom>
          <a:noFill/>
          <a:ln w="12700">
            <a:noFill/>
            <a:miter lim="800000"/>
            <a:headEnd type="none" w="sm" len="sm"/>
            <a:tailEnd type="none" w="sm" len="sm"/>
          </a:ln>
        </p:spPr>
        <p:txBody>
          <a:bodyPr wrap="none">
            <a:spAutoFit/>
          </a:bodyPr>
          <a:lstStyle/>
          <a:p>
            <a:r>
              <a:rPr lang="en-US" sz="2000" dirty="0"/>
              <a:t>Harvest</a:t>
            </a:r>
          </a:p>
        </p:txBody>
      </p:sp>
      <p:sp>
        <p:nvSpPr>
          <p:cNvPr id="14357" name="Text Box 30"/>
          <p:cNvSpPr txBox="1">
            <a:spLocks noChangeArrowheads="1"/>
          </p:cNvSpPr>
          <p:nvPr/>
        </p:nvSpPr>
        <p:spPr bwMode="auto">
          <a:xfrm>
            <a:off x="1905000" y="4648200"/>
            <a:ext cx="1082348" cy="400110"/>
          </a:xfrm>
          <a:prstGeom prst="rect">
            <a:avLst/>
          </a:prstGeom>
          <a:noFill/>
          <a:ln w="12700">
            <a:noFill/>
            <a:miter lim="800000"/>
            <a:headEnd type="none" w="sm" len="sm"/>
            <a:tailEnd type="none" w="sm" len="sm"/>
          </a:ln>
        </p:spPr>
        <p:txBody>
          <a:bodyPr wrap="none">
            <a:spAutoFit/>
          </a:bodyPr>
          <a:lstStyle/>
          <a:p>
            <a:r>
              <a:rPr lang="en-US" sz="2000" dirty="0"/>
              <a:t>Storage</a:t>
            </a:r>
          </a:p>
        </p:txBody>
      </p:sp>
      <p:sp>
        <p:nvSpPr>
          <p:cNvPr id="14358" name="Freeform 31"/>
          <p:cNvSpPr>
            <a:spLocks/>
          </p:cNvSpPr>
          <p:nvPr/>
        </p:nvSpPr>
        <p:spPr bwMode="auto">
          <a:xfrm>
            <a:off x="1547664" y="2636912"/>
            <a:ext cx="457200" cy="241300"/>
          </a:xfrm>
          <a:custGeom>
            <a:avLst/>
            <a:gdLst>
              <a:gd name="T0" fmla="*/ 288 w 288"/>
              <a:gd name="T1" fmla="*/ 152 h 152"/>
              <a:gd name="T2" fmla="*/ 240 w 288"/>
              <a:gd name="T3" fmla="*/ 56 h 152"/>
              <a:gd name="T4" fmla="*/ 144 w 288"/>
              <a:gd name="T5" fmla="*/ 8 h 152"/>
              <a:gd name="T6" fmla="*/ 0 w 288"/>
              <a:gd name="T7" fmla="*/ 8 h 152"/>
              <a:gd name="T8" fmla="*/ 0 60000 65536"/>
              <a:gd name="T9" fmla="*/ 0 60000 65536"/>
              <a:gd name="T10" fmla="*/ 0 60000 65536"/>
              <a:gd name="T11" fmla="*/ 0 60000 65536"/>
              <a:gd name="T12" fmla="*/ 0 w 288"/>
              <a:gd name="T13" fmla="*/ 0 h 152"/>
              <a:gd name="T14" fmla="*/ 288 w 288"/>
              <a:gd name="T15" fmla="*/ 152 h 152"/>
            </a:gdLst>
            <a:ahLst/>
            <a:cxnLst>
              <a:cxn ang="T8">
                <a:pos x="T0" y="T1"/>
              </a:cxn>
              <a:cxn ang="T9">
                <a:pos x="T2" y="T3"/>
              </a:cxn>
              <a:cxn ang="T10">
                <a:pos x="T4" y="T5"/>
              </a:cxn>
              <a:cxn ang="T11">
                <a:pos x="T6" y="T7"/>
              </a:cxn>
            </a:cxnLst>
            <a:rect l="T12" t="T13" r="T14" b="T15"/>
            <a:pathLst>
              <a:path w="288" h="152">
                <a:moveTo>
                  <a:pt x="288" y="152"/>
                </a:moveTo>
                <a:cubicBezTo>
                  <a:pt x="276" y="116"/>
                  <a:pt x="264" y="80"/>
                  <a:pt x="240" y="56"/>
                </a:cubicBezTo>
                <a:cubicBezTo>
                  <a:pt x="216" y="32"/>
                  <a:pt x="184" y="16"/>
                  <a:pt x="144" y="8"/>
                </a:cubicBezTo>
                <a:cubicBezTo>
                  <a:pt x="104" y="0"/>
                  <a:pt x="52" y="4"/>
                  <a:pt x="0" y="8"/>
                </a:cubicBezTo>
              </a:path>
            </a:pathLst>
          </a:custGeom>
          <a:noFill/>
          <a:ln w="28575" cap="flat" cmpd="sng">
            <a:solidFill>
              <a:srgbClr val="FF0000"/>
            </a:solidFill>
            <a:prstDash val="solid"/>
            <a:round/>
            <a:headEnd type="none" w="sm" len="sm"/>
            <a:tailEnd type="arrow" w="med" len="med"/>
          </a:ln>
        </p:spPr>
        <p:txBody>
          <a:bodyPr wrap="none" anchor="ctr"/>
          <a:lstStyle/>
          <a:p>
            <a:endParaRPr lang="en-US"/>
          </a:p>
        </p:txBody>
      </p:sp>
      <p:sp>
        <p:nvSpPr>
          <p:cNvPr id="14359" name="Text Box 32"/>
          <p:cNvSpPr txBox="1">
            <a:spLocks noChangeArrowheads="1"/>
          </p:cNvSpPr>
          <p:nvPr/>
        </p:nvSpPr>
        <p:spPr bwMode="auto">
          <a:xfrm>
            <a:off x="2785470" y="3727450"/>
            <a:ext cx="1402948" cy="923330"/>
          </a:xfrm>
          <a:prstGeom prst="rect">
            <a:avLst/>
          </a:prstGeom>
          <a:noFill/>
          <a:ln w="12700">
            <a:noFill/>
            <a:miter lim="800000"/>
            <a:headEnd type="none" w="sm" len="sm"/>
            <a:tailEnd type="none" w="sm" len="sm"/>
          </a:ln>
        </p:spPr>
        <p:txBody>
          <a:bodyPr wrap="none">
            <a:spAutoFit/>
          </a:bodyPr>
          <a:lstStyle/>
          <a:p>
            <a:pPr algn="ctr"/>
            <a:r>
              <a:rPr lang="en-US" sz="1800" b="1" dirty="0"/>
              <a:t>INFORMAL</a:t>
            </a:r>
          </a:p>
          <a:p>
            <a:pPr algn="ctr"/>
            <a:r>
              <a:rPr lang="en-US" sz="1800" b="1" dirty="0" smtClean="0"/>
              <a:t>SYSTEMS</a:t>
            </a:r>
            <a:endParaRPr lang="en-US" sz="1800" b="1" dirty="0"/>
          </a:p>
          <a:p>
            <a:pPr algn="ctr"/>
            <a:r>
              <a:rPr lang="en-US" sz="1800" b="1" dirty="0">
                <a:solidFill>
                  <a:srgbClr val="FF0000"/>
                </a:solidFill>
              </a:rPr>
              <a:t>75-97%</a:t>
            </a:r>
          </a:p>
        </p:txBody>
      </p:sp>
      <p:sp>
        <p:nvSpPr>
          <p:cNvPr id="14360" name="Text Box 33"/>
          <p:cNvSpPr txBox="1">
            <a:spLocks noChangeArrowheads="1"/>
          </p:cNvSpPr>
          <p:nvPr/>
        </p:nvSpPr>
        <p:spPr bwMode="auto">
          <a:xfrm>
            <a:off x="4191000" y="3505200"/>
            <a:ext cx="2286000" cy="400110"/>
          </a:xfrm>
          <a:prstGeom prst="rect">
            <a:avLst/>
          </a:prstGeom>
          <a:noFill/>
          <a:ln w="12700">
            <a:noFill/>
            <a:miter lim="800000"/>
            <a:headEnd type="none" w="sm" len="sm"/>
            <a:tailEnd type="none" w="sm" len="sm"/>
          </a:ln>
        </p:spPr>
        <p:txBody>
          <a:bodyPr>
            <a:spAutoFit/>
          </a:bodyPr>
          <a:lstStyle/>
          <a:p>
            <a:pPr algn="ctr"/>
            <a:r>
              <a:rPr lang="en-US" sz="2000" dirty="0"/>
              <a:t>Exchange</a:t>
            </a:r>
          </a:p>
        </p:txBody>
      </p:sp>
      <p:sp>
        <p:nvSpPr>
          <p:cNvPr id="14361" name="Text Box 34"/>
          <p:cNvSpPr txBox="1">
            <a:spLocks noChangeArrowheads="1"/>
          </p:cNvSpPr>
          <p:nvPr/>
        </p:nvSpPr>
        <p:spPr bwMode="auto">
          <a:xfrm>
            <a:off x="4932040" y="4581128"/>
            <a:ext cx="1696298" cy="400110"/>
          </a:xfrm>
          <a:prstGeom prst="rect">
            <a:avLst/>
          </a:prstGeom>
          <a:noFill/>
          <a:ln w="12700">
            <a:noFill/>
            <a:miter lim="800000"/>
            <a:headEnd type="none" w="sm" len="sm"/>
            <a:tailEnd type="none" w="sm" len="sm"/>
          </a:ln>
        </p:spPr>
        <p:txBody>
          <a:bodyPr wrap="none">
            <a:spAutoFit/>
          </a:bodyPr>
          <a:lstStyle/>
          <a:p>
            <a:r>
              <a:rPr lang="en-US" sz="2000" dirty="0"/>
              <a:t>Consumption</a:t>
            </a:r>
          </a:p>
        </p:txBody>
      </p:sp>
      <p:sp>
        <p:nvSpPr>
          <p:cNvPr id="14362" name="Text Box 35"/>
          <p:cNvSpPr txBox="1">
            <a:spLocks noChangeArrowheads="1"/>
          </p:cNvSpPr>
          <p:nvPr/>
        </p:nvSpPr>
        <p:spPr bwMode="auto">
          <a:xfrm>
            <a:off x="6399934" y="3429000"/>
            <a:ext cx="966931" cy="400110"/>
          </a:xfrm>
          <a:prstGeom prst="rect">
            <a:avLst/>
          </a:prstGeom>
          <a:solidFill>
            <a:schemeClr val="bg1"/>
          </a:solidFill>
          <a:ln w="12700">
            <a:noFill/>
            <a:miter lim="800000"/>
            <a:headEnd type="none" w="sm" len="sm"/>
            <a:tailEnd type="none" w="sm" len="sm"/>
          </a:ln>
        </p:spPr>
        <p:txBody>
          <a:bodyPr wrap="none">
            <a:spAutoFit/>
          </a:bodyPr>
          <a:lstStyle/>
          <a:p>
            <a:pPr algn="ctr"/>
            <a:r>
              <a:rPr lang="en-US" sz="2000" dirty="0"/>
              <a:t>Market</a:t>
            </a:r>
          </a:p>
        </p:txBody>
      </p:sp>
      <p:sp>
        <p:nvSpPr>
          <p:cNvPr id="14363" name="Text Box 36"/>
          <p:cNvSpPr txBox="1">
            <a:spLocks noChangeArrowheads="1"/>
          </p:cNvSpPr>
          <p:nvPr/>
        </p:nvSpPr>
        <p:spPr bwMode="auto">
          <a:xfrm>
            <a:off x="3563888" y="1484784"/>
            <a:ext cx="1138453" cy="400110"/>
          </a:xfrm>
          <a:prstGeom prst="rect">
            <a:avLst/>
          </a:prstGeom>
          <a:noFill/>
          <a:ln w="12700">
            <a:noFill/>
            <a:miter lim="800000"/>
            <a:headEnd type="none" w="sm" len="sm"/>
            <a:tailEnd type="none" w="sm" len="sm"/>
          </a:ln>
        </p:spPr>
        <p:txBody>
          <a:bodyPr wrap="none">
            <a:spAutoFit/>
          </a:bodyPr>
          <a:lstStyle/>
          <a:p>
            <a:r>
              <a:rPr lang="en-US" sz="2000" dirty="0"/>
              <a:t>Farmers</a:t>
            </a:r>
          </a:p>
        </p:txBody>
      </p:sp>
      <p:sp>
        <p:nvSpPr>
          <p:cNvPr id="14364" name="Line 37"/>
          <p:cNvSpPr>
            <a:spLocks noChangeShapeType="1"/>
          </p:cNvSpPr>
          <p:nvPr/>
        </p:nvSpPr>
        <p:spPr bwMode="auto">
          <a:xfrm flipH="1">
            <a:off x="3059832" y="1916832"/>
            <a:ext cx="576064" cy="792088"/>
          </a:xfrm>
          <a:prstGeom prst="line">
            <a:avLst/>
          </a:prstGeom>
          <a:noFill/>
          <a:ln w="31750">
            <a:solidFill>
              <a:schemeClr val="tx1"/>
            </a:solidFill>
            <a:round/>
            <a:headEnd/>
            <a:tailEnd type="triangle" w="med" len="med"/>
          </a:ln>
        </p:spPr>
        <p:txBody>
          <a:bodyPr wrap="none" anchor="ctr"/>
          <a:lstStyle/>
          <a:p>
            <a:endParaRPr lang="en-US"/>
          </a:p>
        </p:txBody>
      </p:sp>
      <p:sp>
        <p:nvSpPr>
          <p:cNvPr id="14365" name="Text Box 38"/>
          <p:cNvSpPr txBox="1">
            <a:spLocks noChangeArrowheads="1"/>
          </p:cNvSpPr>
          <p:nvPr/>
        </p:nvSpPr>
        <p:spPr bwMode="auto">
          <a:xfrm>
            <a:off x="-396552" y="404664"/>
            <a:ext cx="8686800" cy="584775"/>
          </a:xfrm>
          <a:prstGeom prst="rect">
            <a:avLst/>
          </a:prstGeom>
          <a:noFill/>
          <a:ln w="12700">
            <a:noFill/>
            <a:miter lim="800000"/>
            <a:headEnd type="none" w="sm" len="sm"/>
            <a:tailEnd type="none" w="sm" len="sm"/>
          </a:ln>
        </p:spPr>
        <p:txBody>
          <a:bodyPr wrap="square">
            <a:spAutoFit/>
          </a:bodyPr>
          <a:lstStyle/>
          <a:p>
            <a:pPr lvl="1" algn="ctr" eaLnBrk="1" hangingPunct="1">
              <a:buFont typeface="Wingdings" pitchFamily="2" charset="2"/>
              <a:buNone/>
            </a:pPr>
            <a:r>
              <a:rPr lang="en-US" sz="3200" b="1" dirty="0" smtClean="0">
                <a:solidFill>
                  <a:srgbClr val="0000CC"/>
                </a:solidFill>
                <a:latin typeface="Arial" pitchFamily="34" charset="0"/>
                <a:cs typeface="Arial" pitchFamily="34" charset="0"/>
              </a:rPr>
              <a:t>Management of informal seed systems</a:t>
            </a:r>
            <a:endParaRPr lang="en-US" sz="3200" b="1" dirty="0">
              <a:solidFill>
                <a:srgbClr val="0000CC"/>
              </a:solidFill>
              <a:latin typeface="Arial" pitchFamily="34" charset="0"/>
              <a:cs typeface="Arial" pitchFamily="34" charset="0"/>
            </a:endParaRPr>
          </a:p>
        </p:txBody>
      </p:sp>
      <p:sp>
        <p:nvSpPr>
          <p:cNvPr id="14366" name="Text Box 39"/>
          <p:cNvSpPr txBox="1">
            <a:spLocks noChangeArrowheads="1"/>
          </p:cNvSpPr>
          <p:nvPr/>
        </p:nvSpPr>
        <p:spPr bwMode="auto">
          <a:xfrm>
            <a:off x="1226510" y="1524000"/>
            <a:ext cx="1531188" cy="369332"/>
          </a:xfrm>
          <a:prstGeom prst="rect">
            <a:avLst/>
          </a:prstGeom>
          <a:solidFill>
            <a:srgbClr val="008000"/>
          </a:solidFill>
          <a:ln w="12700">
            <a:noFill/>
            <a:miter lim="800000"/>
            <a:headEnd type="none" w="sm" len="sm"/>
            <a:tailEnd type="none" w="sm" len="sm"/>
          </a:ln>
        </p:spPr>
        <p:txBody>
          <a:bodyPr wrap="none">
            <a:spAutoFit/>
          </a:bodyPr>
          <a:lstStyle/>
          <a:p>
            <a:pPr algn="ctr"/>
            <a:r>
              <a:rPr lang="en-US" sz="1800" b="1" dirty="0">
                <a:solidFill>
                  <a:schemeClr val="bg1"/>
                </a:solidFill>
              </a:rPr>
              <a:t>Forest / wild</a:t>
            </a:r>
          </a:p>
        </p:txBody>
      </p:sp>
      <p:sp>
        <p:nvSpPr>
          <p:cNvPr id="14367" name="Line 40"/>
          <p:cNvSpPr>
            <a:spLocks noChangeShapeType="1"/>
          </p:cNvSpPr>
          <p:nvPr/>
        </p:nvSpPr>
        <p:spPr bwMode="auto">
          <a:xfrm>
            <a:off x="2209800" y="1981200"/>
            <a:ext cx="304800" cy="838200"/>
          </a:xfrm>
          <a:prstGeom prst="line">
            <a:avLst/>
          </a:prstGeom>
          <a:noFill/>
          <a:ln w="38100">
            <a:solidFill>
              <a:schemeClr val="tx1"/>
            </a:solidFill>
            <a:prstDash val="sysDot"/>
            <a:round/>
            <a:headEnd type="none" w="sm" len="sm"/>
            <a:tailEnd type="triangle" w="sm" len="sm"/>
          </a:ln>
        </p:spPr>
        <p:txBody>
          <a:bodyPr/>
          <a:lstStyle/>
          <a:p>
            <a:endParaRPr lang="en-US"/>
          </a:p>
        </p:txBody>
      </p:sp>
      <p:sp>
        <p:nvSpPr>
          <p:cNvPr id="14368" name="Text Box 41"/>
          <p:cNvSpPr txBox="1">
            <a:spLocks noChangeArrowheads="1"/>
          </p:cNvSpPr>
          <p:nvPr/>
        </p:nvSpPr>
        <p:spPr bwMode="auto">
          <a:xfrm>
            <a:off x="2211388" y="3124200"/>
            <a:ext cx="1202573" cy="307777"/>
          </a:xfrm>
          <a:prstGeom prst="rect">
            <a:avLst/>
          </a:prstGeom>
          <a:solidFill>
            <a:srgbClr val="FFFF00"/>
          </a:solidFill>
          <a:ln w="9525">
            <a:solidFill>
              <a:srgbClr val="FFFF66"/>
            </a:solidFill>
            <a:miter lim="800000"/>
            <a:headEnd/>
            <a:tailEnd/>
          </a:ln>
        </p:spPr>
        <p:txBody>
          <a:bodyPr wrap="none">
            <a:spAutoFit/>
          </a:bodyPr>
          <a:lstStyle/>
          <a:p>
            <a:r>
              <a:rPr lang="en-US" sz="1400" dirty="0">
                <a:solidFill>
                  <a:srgbClr val="0000CC"/>
                </a:solidFill>
              </a:rPr>
              <a:t>1. Saved own </a:t>
            </a:r>
          </a:p>
        </p:txBody>
      </p:sp>
      <p:sp>
        <p:nvSpPr>
          <p:cNvPr id="14369" name="Text Box 42"/>
          <p:cNvSpPr txBox="1">
            <a:spLocks noChangeArrowheads="1"/>
          </p:cNvSpPr>
          <p:nvPr/>
        </p:nvSpPr>
        <p:spPr bwMode="auto">
          <a:xfrm>
            <a:off x="4343400" y="3810000"/>
            <a:ext cx="1111202" cy="307777"/>
          </a:xfrm>
          <a:prstGeom prst="rect">
            <a:avLst/>
          </a:prstGeom>
          <a:solidFill>
            <a:srgbClr val="FFFF00"/>
          </a:solidFill>
          <a:ln w="9525">
            <a:noFill/>
            <a:miter lim="800000"/>
            <a:headEnd/>
            <a:tailEnd/>
          </a:ln>
        </p:spPr>
        <p:txBody>
          <a:bodyPr wrap="none">
            <a:spAutoFit/>
          </a:bodyPr>
          <a:lstStyle/>
          <a:p>
            <a:r>
              <a:rPr lang="en-US" sz="1400" dirty="0">
                <a:solidFill>
                  <a:srgbClr val="0000CC"/>
                </a:solidFill>
              </a:rPr>
              <a:t>2. Barter/gift</a:t>
            </a:r>
          </a:p>
        </p:txBody>
      </p:sp>
      <p:sp>
        <p:nvSpPr>
          <p:cNvPr id="14370" name="Text Box 43"/>
          <p:cNvSpPr txBox="1">
            <a:spLocks noChangeArrowheads="1"/>
          </p:cNvSpPr>
          <p:nvPr/>
        </p:nvSpPr>
        <p:spPr bwMode="auto">
          <a:xfrm>
            <a:off x="6248400" y="3810000"/>
            <a:ext cx="1362874" cy="307777"/>
          </a:xfrm>
          <a:prstGeom prst="rect">
            <a:avLst/>
          </a:prstGeom>
          <a:solidFill>
            <a:srgbClr val="FFFF00"/>
          </a:solidFill>
          <a:ln w="9525">
            <a:noFill/>
            <a:miter lim="800000"/>
            <a:headEnd/>
            <a:tailEnd/>
          </a:ln>
        </p:spPr>
        <p:txBody>
          <a:bodyPr wrap="none">
            <a:spAutoFit/>
          </a:bodyPr>
          <a:lstStyle/>
          <a:p>
            <a:r>
              <a:rPr lang="en-US" sz="1400" dirty="0">
                <a:solidFill>
                  <a:srgbClr val="0000CC"/>
                </a:solidFill>
              </a:rPr>
              <a:t>3. Sale/purchase</a:t>
            </a:r>
          </a:p>
        </p:txBody>
      </p:sp>
      <p:sp>
        <p:nvSpPr>
          <p:cNvPr id="45" name="Text Box 32"/>
          <p:cNvSpPr txBox="1">
            <a:spLocks noChangeArrowheads="1"/>
          </p:cNvSpPr>
          <p:nvPr/>
        </p:nvSpPr>
        <p:spPr bwMode="auto">
          <a:xfrm>
            <a:off x="3794212" y="5805264"/>
            <a:ext cx="1287532" cy="923330"/>
          </a:xfrm>
          <a:prstGeom prst="rect">
            <a:avLst/>
          </a:prstGeom>
          <a:noFill/>
          <a:ln w="12700">
            <a:noFill/>
            <a:miter lim="800000"/>
            <a:headEnd type="none" w="sm" len="sm"/>
            <a:tailEnd type="none" w="sm" len="sm"/>
          </a:ln>
        </p:spPr>
        <p:txBody>
          <a:bodyPr wrap="none">
            <a:spAutoFit/>
          </a:bodyPr>
          <a:lstStyle/>
          <a:p>
            <a:pPr algn="ctr"/>
            <a:r>
              <a:rPr lang="en-US" sz="1800" b="1" dirty="0" smtClean="0"/>
              <a:t>FORMAL</a:t>
            </a:r>
            <a:endParaRPr lang="en-US" sz="1800" b="1" dirty="0"/>
          </a:p>
          <a:p>
            <a:pPr algn="ctr"/>
            <a:r>
              <a:rPr lang="en-US" sz="1800" b="1" dirty="0" smtClean="0"/>
              <a:t>SYSTEMS</a:t>
            </a:r>
            <a:endParaRPr lang="en-US" sz="1800" b="1" dirty="0"/>
          </a:p>
          <a:p>
            <a:pPr algn="ctr"/>
            <a:r>
              <a:rPr lang="en-US" sz="1800" b="1" dirty="0" smtClean="0">
                <a:solidFill>
                  <a:srgbClr val="FF0000"/>
                </a:solidFill>
              </a:rPr>
              <a:t>3-25%</a:t>
            </a:r>
            <a:endParaRPr lang="en-US" sz="1800" b="1" dirty="0">
              <a:solidFill>
                <a:srgbClr val="FF0000"/>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3"/>
          <p:cNvSpPr>
            <a:spLocks noGrp="1"/>
          </p:cNvSpPr>
          <p:nvPr>
            <p:ph type="sldNum" sz="quarter" idx="4294967295"/>
          </p:nvPr>
        </p:nvSpPr>
        <p:spPr>
          <a:xfrm>
            <a:off x="6553200" y="6248400"/>
            <a:ext cx="1905000" cy="457200"/>
          </a:xfrm>
          <a:prstGeom prst="rect">
            <a:avLst/>
          </a:prstGeom>
          <a:noFill/>
        </p:spPr>
        <p:txBody>
          <a:bodyPr/>
          <a:lstStyle/>
          <a:p>
            <a:pPr defTabSz="762000"/>
            <a:fld id="{8311BD6C-F8FC-47CB-A9B8-DA7D7DBE83B7}" type="slidenum">
              <a:rPr lang="en-US"/>
              <a:pPr defTabSz="762000"/>
              <a:t>22</a:t>
            </a:fld>
            <a:endParaRPr lang="en-US"/>
          </a:p>
        </p:txBody>
      </p:sp>
      <p:pic>
        <p:nvPicPr>
          <p:cNvPr id="58371" name="Picture 3" descr="070315 27 Adeleiva Castillo in her quinoa field genebank"/>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00513" y="0"/>
            <a:ext cx="5043487" cy="6096000"/>
          </a:xfrm>
          <a:prstGeom prst="rect">
            <a:avLst/>
          </a:prstGeom>
          <a:noFill/>
          <a:ln w="9525">
            <a:noFill/>
            <a:miter lim="800000"/>
            <a:headEnd/>
            <a:tailEnd/>
          </a:ln>
        </p:spPr>
      </p:pic>
      <p:pic>
        <p:nvPicPr>
          <p:cNvPr id="58372" name="Picture 2" descr="070315 25 Adeleiva Castillo in her quinoa field genebank"/>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4573588" cy="6096000"/>
          </a:xfrm>
          <a:prstGeom prst="rect">
            <a:avLst/>
          </a:prstGeom>
          <a:noFill/>
          <a:ln w="9525">
            <a:noFill/>
            <a:miter lim="800000"/>
            <a:headEnd/>
            <a:tailEnd/>
          </a:ln>
        </p:spPr>
      </p:pic>
      <p:sp>
        <p:nvSpPr>
          <p:cNvPr id="58373" name="Rectangle 4"/>
          <p:cNvSpPr>
            <a:spLocks noChangeArrowheads="1"/>
          </p:cNvSpPr>
          <p:nvPr/>
        </p:nvSpPr>
        <p:spPr bwMode="auto">
          <a:xfrm>
            <a:off x="0" y="6096000"/>
            <a:ext cx="9144000" cy="762000"/>
          </a:xfrm>
          <a:prstGeom prst="rect">
            <a:avLst/>
          </a:prstGeom>
          <a:solidFill>
            <a:srgbClr val="FFFF00"/>
          </a:solidFill>
          <a:ln w="12700">
            <a:noFill/>
            <a:miter lim="800000"/>
            <a:headEnd type="none" w="sm" len="sm"/>
            <a:tailEnd type="none" w="sm" len="sm"/>
          </a:ln>
        </p:spPr>
        <p:txBody>
          <a:bodyPr wrap="none" anchor="ctr"/>
          <a:lstStyle/>
          <a:p>
            <a:pPr eaLnBrk="0" hangingPunct="0"/>
            <a:endParaRPr lang="en-US"/>
          </a:p>
        </p:txBody>
      </p:sp>
      <p:sp>
        <p:nvSpPr>
          <p:cNvPr id="58374" name="Text Box 5"/>
          <p:cNvSpPr txBox="1">
            <a:spLocks noChangeArrowheads="1"/>
          </p:cNvSpPr>
          <p:nvPr/>
        </p:nvSpPr>
        <p:spPr bwMode="auto">
          <a:xfrm>
            <a:off x="0" y="6156325"/>
            <a:ext cx="9144000" cy="400110"/>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2000" b="1" dirty="0">
                <a:latin typeface="Arial" pitchFamily="34" charset="0"/>
              </a:rPr>
              <a:t>Mrs. </a:t>
            </a:r>
            <a:r>
              <a:rPr lang="en-US" sz="2000" b="1" dirty="0" err="1">
                <a:latin typeface="Arial" pitchFamily="34" charset="0"/>
              </a:rPr>
              <a:t>Adelaja</a:t>
            </a:r>
            <a:r>
              <a:rPr lang="en-US" sz="2000" b="1" dirty="0">
                <a:latin typeface="Arial" pitchFamily="34" charset="0"/>
              </a:rPr>
              <a:t>, </a:t>
            </a:r>
            <a:r>
              <a:rPr lang="en-US" sz="2000" b="1" dirty="0" smtClean="0">
                <a:latin typeface="Arial" pitchFamily="34" charset="0"/>
              </a:rPr>
              <a:t>conserving 125 acc. of quinoa (Peru, 2006)</a:t>
            </a:r>
            <a:endParaRPr lang="en-US" sz="2000" b="1" dirty="0">
              <a:latin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339" name="Picture 3" descr="img-606093325-172019001111-0000004819-070606093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9512" y="1556792"/>
            <a:ext cx="3600400" cy="5069433"/>
          </a:xfrm>
          <a:prstGeom prst="rect">
            <a:avLst/>
          </a:prstGeom>
          <a:noFill/>
          <a:ln w="28575">
            <a:solidFill>
              <a:schemeClr val="bg2"/>
            </a:solidFill>
            <a:miter lim="800000"/>
            <a:headEnd/>
            <a:tailEnd/>
          </a:ln>
        </p:spPr>
      </p:pic>
      <p:sp>
        <p:nvSpPr>
          <p:cNvPr id="270340" name="Rectangle 4"/>
          <p:cNvSpPr>
            <a:spLocks noChangeArrowheads="1"/>
          </p:cNvSpPr>
          <p:nvPr/>
        </p:nvSpPr>
        <p:spPr bwMode="auto">
          <a:xfrm>
            <a:off x="4283968" y="5301208"/>
            <a:ext cx="4608512" cy="1169551"/>
          </a:xfrm>
          <a:prstGeom prst="rect">
            <a:avLst/>
          </a:prstGeom>
          <a:solidFill>
            <a:schemeClr val="bg1"/>
          </a:solidFill>
          <a:ln w="12700">
            <a:noFill/>
            <a:miter lim="800000"/>
            <a:headEnd type="none" w="sm" len="sm"/>
            <a:tailEnd type="none" w="sm" len="sm"/>
          </a:ln>
          <a:effectLst/>
        </p:spPr>
        <p:txBody>
          <a:bodyPr wrap="square" anchor="ctr">
            <a:spAutoFit/>
          </a:bodyPr>
          <a:lstStyle/>
          <a:p>
            <a:pPr algn="ctr" defTabSz="762000"/>
            <a:r>
              <a:rPr lang="en-GB" sz="1400" b="1" baseline="0" dirty="0" err="1"/>
              <a:t>Bioversity’s</a:t>
            </a:r>
            <a:r>
              <a:rPr lang="en-GB" sz="1400" b="1" baseline="0" dirty="0"/>
              <a:t> descriptor list for date palm (above) and the one (left) developed by </a:t>
            </a:r>
            <a:r>
              <a:rPr lang="en-GB" sz="1400" b="1" baseline="0" dirty="0">
                <a:solidFill>
                  <a:srgbClr val="FF0000"/>
                </a:solidFill>
              </a:rPr>
              <a:t>Mr </a:t>
            </a:r>
            <a:r>
              <a:rPr lang="en-GB" sz="1400" b="1" baseline="0" dirty="0" smtClean="0">
                <a:solidFill>
                  <a:srgbClr val="FF0000"/>
                </a:solidFill>
              </a:rPr>
              <a:t>Ben Said </a:t>
            </a:r>
            <a:r>
              <a:rPr lang="en-GB" sz="1400" b="1" baseline="0" dirty="0"/>
              <a:t>in Arabic and </a:t>
            </a:r>
            <a:r>
              <a:rPr lang="en-GB" sz="1400" b="1" baseline="0" dirty="0" smtClean="0"/>
              <a:t>in his </a:t>
            </a:r>
            <a:r>
              <a:rPr lang="en-GB" sz="1400" b="1" dirty="0" smtClean="0"/>
              <a:t>local </a:t>
            </a:r>
            <a:r>
              <a:rPr lang="en-GB" sz="1400" b="1" baseline="0" dirty="0" smtClean="0"/>
              <a:t>language </a:t>
            </a:r>
            <a:r>
              <a:rPr lang="en-GB" sz="1400" b="1" baseline="0" dirty="0"/>
              <a:t>(“Tamazight”): </a:t>
            </a:r>
            <a:r>
              <a:rPr lang="en-GB" sz="1400" b="1" baseline="0" dirty="0" smtClean="0"/>
              <a:t> precious documentation </a:t>
            </a:r>
            <a:r>
              <a:rPr lang="en-GB" sz="1400" b="1" baseline="0" dirty="0"/>
              <a:t>of </a:t>
            </a:r>
            <a:r>
              <a:rPr lang="en-GB" sz="1400" b="1" baseline="0" dirty="0" smtClean="0"/>
              <a:t>classification </a:t>
            </a:r>
            <a:r>
              <a:rPr lang="en-GB" sz="1400" b="1" baseline="0" dirty="0"/>
              <a:t>of date palm diversity </a:t>
            </a:r>
            <a:r>
              <a:rPr lang="en-GB" sz="1400" b="1" baseline="0" dirty="0" smtClean="0"/>
              <a:t>by farmers</a:t>
            </a:r>
            <a:r>
              <a:rPr lang="en-GB" sz="1400" b="1" dirty="0" smtClean="0"/>
              <a:t> </a:t>
            </a:r>
            <a:r>
              <a:rPr lang="en-GB" sz="1400" b="1" baseline="0" dirty="0" smtClean="0"/>
              <a:t>in </a:t>
            </a:r>
            <a:r>
              <a:rPr lang="en-GB" sz="1400" b="1" baseline="0" dirty="0"/>
              <a:t>North Africa.  </a:t>
            </a:r>
          </a:p>
        </p:txBody>
      </p:sp>
      <p:pic>
        <p:nvPicPr>
          <p:cNvPr id="270342"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635896" y="1988840"/>
            <a:ext cx="2581275" cy="3200400"/>
          </a:xfrm>
          <a:prstGeom prst="rect">
            <a:avLst/>
          </a:prstGeom>
          <a:noFill/>
          <a:ln w="9525" algn="ctr">
            <a:solidFill>
              <a:schemeClr val="bg2"/>
            </a:solidFill>
            <a:miter lim="800000"/>
            <a:headEnd/>
            <a:tailEnd/>
          </a:ln>
          <a:effectLst/>
        </p:spPr>
      </p:pic>
      <p:pic>
        <p:nvPicPr>
          <p:cNvPr id="270343" name="Picture 7" descr="img-606093309-172019001111-0000004818-070606093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444208" y="1772816"/>
            <a:ext cx="2376264" cy="2972910"/>
          </a:xfrm>
          <a:prstGeom prst="rect">
            <a:avLst/>
          </a:prstGeom>
          <a:noFill/>
        </p:spPr>
      </p:pic>
      <p:sp>
        <p:nvSpPr>
          <p:cNvPr id="8" name="Title 1"/>
          <p:cNvSpPr txBox="1">
            <a:spLocks/>
          </p:cNvSpPr>
          <p:nvPr/>
        </p:nvSpPr>
        <p:spPr>
          <a:xfrm>
            <a:off x="395536" y="188640"/>
            <a:ext cx="6840760" cy="1143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3200" b="1" kern="0" dirty="0" smtClean="0">
                <a:solidFill>
                  <a:srgbClr val="0000FF"/>
                </a:solidFill>
                <a:latin typeface="+mj-lt"/>
                <a:ea typeface="+mj-ea"/>
                <a:cs typeface="+mj-cs"/>
              </a:rPr>
              <a:t>Safeguarding indigenous knowledge and valorizing it</a:t>
            </a:r>
            <a:endParaRPr kumimoji="0" lang="en-US" sz="3200" b="1" i="0" u="none" strike="noStrike" kern="0" cap="none" spc="0" normalizeH="0" baseline="0" noProof="0" dirty="0">
              <a:ln>
                <a:noFill/>
              </a:ln>
              <a:solidFill>
                <a:srgbClr val="0000FF"/>
              </a:solidFill>
              <a:effectLst/>
              <a:uLnTx/>
              <a:uFillTx/>
              <a:latin typeface="+mj-lt"/>
              <a:ea typeface="+mj-ea"/>
              <a:cs typeface="+mj-cs"/>
            </a:endParaRP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5724128" y="1916832"/>
            <a:ext cx="1872208" cy="3240360"/>
          </a:xfrm>
          <a:prstGeom prst="rect">
            <a:avLst/>
          </a:prstGeom>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US" sz="2000" b="0" i="0" u="none" strike="noStrike" kern="0" cap="none" spc="0" normalizeH="0" baseline="0" noProof="0" dirty="0">
              <a:ln>
                <a:noFill/>
              </a:ln>
              <a:solidFill>
                <a:schemeClr val="tx1"/>
              </a:solidFill>
              <a:effectLst/>
              <a:uLnTx/>
              <a:uFillTx/>
              <a:latin typeface="+mn-lt"/>
              <a:ea typeface="+mn-ea"/>
              <a:cs typeface="+mn-cs"/>
            </a:endParaRPr>
          </a:p>
        </p:txBody>
      </p:sp>
      <p:sp>
        <p:nvSpPr>
          <p:cNvPr id="3" name="Title 1"/>
          <p:cNvSpPr txBox="1">
            <a:spLocks/>
          </p:cNvSpPr>
          <p:nvPr/>
        </p:nvSpPr>
        <p:spPr bwMode="auto">
          <a:xfrm>
            <a:off x="1115616" y="414685"/>
            <a:ext cx="7056784" cy="8540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normAutofit fontScale="600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6000" b="1" kern="0" dirty="0" smtClean="0">
                <a:latin typeface="+mj-lt"/>
                <a:ea typeface="+mj-ea"/>
                <a:cs typeface="+mj-cs"/>
              </a:rPr>
              <a:t>Recommendations</a:t>
            </a:r>
            <a:r>
              <a:rPr lang="en-US" sz="4400" b="1" kern="0" dirty="0" smtClean="0">
                <a:latin typeface="+mj-lt"/>
                <a:ea typeface="+mj-ea"/>
                <a:cs typeface="+mj-cs"/>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0" cap="none" spc="0" normalizeH="0" baseline="0" noProof="0" dirty="0" smtClean="0">
                <a:ln>
                  <a:noFill/>
                </a:ln>
                <a:solidFill>
                  <a:srgbClr val="0000FF"/>
                </a:solidFill>
                <a:effectLst/>
                <a:uLnTx/>
                <a:uFillTx/>
                <a:latin typeface="+mj-lt"/>
                <a:ea typeface="+mj-ea"/>
                <a:cs typeface="+mj-cs"/>
              </a:rPr>
              <a:t>First of all we need recognition!</a:t>
            </a:r>
            <a:endParaRPr kumimoji="0" lang="en-US" sz="4400" b="1" i="0" u="none" strike="noStrike" kern="0" cap="none" spc="0" normalizeH="0" baseline="0" noProof="0" dirty="0">
              <a:ln>
                <a:noFill/>
              </a:ln>
              <a:solidFill>
                <a:srgbClr val="0000FF"/>
              </a:solidFill>
              <a:effectLst/>
              <a:uLnTx/>
              <a:uFillTx/>
              <a:latin typeface="+mj-lt"/>
              <a:ea typeface="+mj-ea"/>
              <a:cs typeface="+mj-cs"/>
            </a:endParaRPr>
          </a:p>
        </p:txBody>
      </p:sp>
      <p:pic>
        <p:nvPicPr>
          <p:cNvPr id="6" name="Picture 8" descr="da copiare 2009 03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484784"/>
            <a:ext cx="9166651" cy="5400600"/>
          </a:xfrm>
          <a:prstGeom prst="rect">
            <a:avLst/>
          </a:prstGeom>
          <a:noFill/>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www.thepeoplesvoice.org/cgi-bin/blogs/media/Indian_farmer_suicides.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flipH="1">
            <a:off x="323527" y="1844824"/>
            <a:ext cx="5251890" cy="4392488"/>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5868144" y="1916832"/>
            <a:ext cx="3096344" cy="4247317"/>
          </a:xfrm>
          <a:prstGeom prst="rect">
            <a:avLst/>
          </a:prstGeom>
        </p:spPr>
        <p:txBody>
          <a:bodyPr wrap="square">
            <a:spAutoFit/>
          </a:bodyPr>
          <a:lstStyle/>
          <a:p>
            <a:pPr>
              <a:buFont typeface="Wingdings" pitchFamily="2" charset="2"/>
              <a:buChar char="Ø"/>
            </a:pPr>
            <a:r>
              <a:rPr lang="en-US" sz="1800" dirty="0" smtClean="0">
                <a:solidFill>
                  <a:srgbClr val="2F13D7"/>
                </a:solidFill>
              </a:rPr>
              <a:t>How much genetic diversity is on farm and  how it is being used? </a:t>
            </a:r>
          </a:p>
          <a:p>
            <a:pPr>
              <a:buFont typeface="Wingdings" pitchFamily="2" charset="2"/>
              <a:buChar char="Ø"/>
            </a:pPr>
            <a:endParaRPr lang="en-US" sz="1800" dirty="0" smtClean="0">
              <a:solidFill>
                <a:srgbClr val="2F13D7"/>
              </a:solidFill>
            </a:endParaRPr>
          </a:p>
          <a:p>
            <a:pPr>
              <a:buFont typeface="Wingdings" pitchFamily="2" charset="2"/>
              <a:buChar char="Ø"/>
            </a:pPr>
            <a:r>
              <a:rPr lang="en-US" sz="1800" dirty="0" smtClean="0">
                <a:solidFill>
                  <a:srgbClr val="2F13D7"/>
                </a:solidFill>
              </a:rPr>
              <a:t>How much diversity and IK, culture, traditions are being lost?</a:t>
            </a:r>
          </a:p>
          <a:p>
            <a:pPr>
              <a:buFont typeface="Wingdings" pitchFamily="2" charset="2"/>
              <a:buChar char="Ø"/>
            </a:pPr>
            <a:endParaRPr lang="en-US" sz="1800" dirty="0" smtClean="0">
              <a:solidFill>
                <a:srgbClr val="2F13D7"/>
              </a:solidFill>
            </a:endParaRPr>
          </a:p>
          <a:p>
            <a:pPr>
              <a:buFont typeface="Wingdings" pitchFamily="2" charset="2"/>
              <a:buChar char="Ø"/>
            </a:pPr>
            <a:r>
              <a:rPr lang="en-US" sz="1800" dirty="0" smtClean="0">
                <a:solidFill>
                  <a:srgbClr val="2F13D7"/>
                </a:solidFill>
              </a:rPr>
              <a:t>How this loss is affecting farmers’ livelihood?</a:t>
            </a:r>
          </a:p>
          <a:p>
            <a:pPr>
              <a:buFont typeface="Wingdings" pitchFamily="2" charset="2"/>
              <a:buChar char="Ø"/>
            </a:pPr>
            <a:endParaRPr lang="en-US" sz="1800" dirty="0" smtClean="0">
              <a:solidFill>
                <a:srgbClr val="2F13D7"/>
              </a:solidFill>
            </a:endParaRPr>
          </a:p>
          <a:p>
            <a:pPr>
              <a:buFont typeface="Wingdings" pitchFamily="2" charset="2"/>
              <a:buChar char="Ø"/>
            </a:pPr>
            <a:r>
              <a:rPr lang="en-US" sz="1800" dirty="0" smtClean="0">
                <a:solidFill>
                  <a:srgbClr val="2F13D7"/>
                </a:solidFill>
              </a:rPr>
              <a:t> How to support farmers capacities in harnessing the benefits from ABD for their /society wellbeing?</a:t>
            </a:r>
          </a:p>
        </p:txBody>
      </p:sp>
      <p:sp>
        <p:nvSpPr>
          <p:cNvPr id="4" name="Rectangle 3"/>
          <p:cNvSpPr/>
          <p:nvPr/>
        </p:nvSpPr>
        <p:spPr>
          <a:xfrm>
            <a:off x="467544" y="476672"/>
            <a:ext cx="7200800" cy="584775"/>
          </a:xfrm>
          <a:prstGeom prst="rect">
            <a:avLst/>
          </a:prstGeom>
        </p:spPr>
        <p:txBody>
          <a:bodyPr wrap="square">
            <a:spAutoFit/>
          </a:bodyPr>
          <a:lstStyle/>
          <a:p>
            <a:r>
              <a:rPr lang="en-US" sz="3200" b="1" dirty="0" smtClean="0">
                <a:solidFill>
                  <a:srgbClr val="2F13D7"/>
                </a:solidFill>
              </a:rPr>
              <a:t>Strengthen in situ/ on farm research</a:t>
            </a:r>
            <a:endParaRPr lang="en-US" sz="3200"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a:grpSpLocks/>
          </p:cNvGrpSpPr>
          <p:nvPr/>
        </p:nvGrpSpPr>
        <p:grpSpPr bwMode="auto">
          <a:xfrm>
            <a:off x="1835696" y="1844824"/>
            <a:ext cx="5688632" cy="4608512"/>
            <a:chOff x="932" y="397"/>
            <a:chExt cx="4578" cy="3432"/>
          </a:xfrm>
        </p:grpSpPr>
        <p:sp>
          <p:nvSpPr>
            <p:cNvPr id="227335" name="Oval 7"/>
            <p:cNvSpPr>
              <a:spLocks noChangeArrowheads="1"/>
            </p:cNvSpPr>
            <p:nvPr/>
          </p:nvSpPr>
          <p:spPr bwMode="auto">
            <a:xfrm>
              <a:off x="1647" y="928"/>
              <a:ext cx="286" cy="134"/>
            </a:xfrm>
            <a:prstGeom prst="ellipse">
              <a:avLst/>
            </a:prstGeom>
            <a:solidFill>
              <a:srgbClr val="FF0000"/>
            </a:solidFill>
            <a:ln w="9525">
              <a:solidFill>
                <a:schemeClr val="tx1"/>
              </a:solidFill>
              <a:round/>
              <a:headEnd/>
              <a:tailEnd/>
            </a:ln>
            <a:effectLst/>
          </p:spPr>
          <p:txBody>
            <a:bodyPr wrap="none" anchor="ctr"/>
            <a:lstStyle/>
            <a:p>
              <a:pPr algn="ctr"/>
              <a:r>
                <a:rPr lang="en-US" sz="1000" b="0">
                  <a:latin typeface="Times New Roman" pitchFamily="18" charset="0"/>
                </a:rPr>
                <a:t>53</a:t>
              </a:r>
            </a:p>
          </p:txBody>
        </p:sp>
        <p:sp>
          <p:nvSpPr>
            <p:cNvPr id="227336" name="Oval 8"/>
            <p:cNvSpPr>
              <a:spLocks noChangeArrowheads="1"/>
            </p:cNvSpPr>
            <p:nvPr/>
          </p:nvSpPr>
          <p:spPr bwMode="auto">
            <a:xfrm>
              <a:off x="2434" y="1196"/>
              <a:ext cx="286" cy="134"/>
            </a:xfrm>
            <a:prstGeom prst="ellipse">
              <a:avLst/>
            </a:prstGeom>
            <a:solidFill>
              <a:srgbClr val="FF0000"/>
            </a:solidFill>
            <a:ln w="9525">
              <a:solidFill>
                <a:schemeClr val="tx1"/>
              </a:solidFill>
              <a:round/>
              <a:headEnd/>
              <a:tailEnd/>
            </a:ln>
            <a:effectLst/>
          </p:spPr>
          <p:txBody>
            <a:bodyPr wrap="none" anchor="ctr"/>
            <a:lstStyle/>
            <a:p>
              <a:pPr algn="ctr"/>
              <a:r>
                <a:rPr lang="en-US" sz="1000" b="0">
                  <a:latin typeface="Times New Roman" pitchFamily="18" charset="0"/>
                </a:rPr>
                <a:t>26</a:t>
              </a:r>
            </a:p>
          </p:txBody>
        </p:sp>
        <p:sp>
          <p:nvSpPr>
            <p:cNvPr id="227337" name="Oval 9"/>
            <p:cNvSpPr>
              <a:spLocks noChangeArrowheads="1"/>
            </p:cNvSpPr>
            <p:nvPr/>
          </p:nvSpPr>
          <p:spPr bwMode="auto">
            <a:xfrm>
              <a:off x="1003" y="1240"/>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OS</a:t>
              </a:r>
            </a:p>
          </p:txBody>
        </p:sp>
        <p:sp>
          <p:nvSpPr>
            <p:cNvPr id="227338" name="Oval 10"/>
            <p:cNvSpPr>
              <a:spLocks noChangeArrowheads="1"/>
            </p:cNvSpPr>
            <p:nvPr/>
          </p:nvSpPr>
          <p:spPr bwMode="auto">
            <a:xfrm>
              <a:off x="932" y="973"/>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182</a:t>
              </a:r>
            </a:p>
          </p:txBody>
        </p:sp>
        <p:sp>
          <p:nvSpPr>
            <p:cNvPr id="227339" name="Oval 11"/>
            <p:cNvSpPr>
              <a:spLocks noChangeArrowheads="1"/>
            </p:cNvSpPr>
            <p:nvPr/>
          </p:nvSpPr>
          <p:spPr bwMode="auto">
            <a:xfrm>
              <a:off x="1003" y="660"/>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181</a:t>
              </a:r>
            </a:p>
          </p:txBody>
        </p:sp>
        <p:sp>
          <p:nvSpPr>
            <p:cNvPr id="227340" name="Oval 12"/>
            <p:cNvSpPr>
              <a:spLocks noChangeArrowheads="1"/>
            </p:cNvSpPr>
            <p:nvPr/>
          </p:nvSpPr>
          <p:spPr bwMode="auto">
            <a:xfrm>
              <a:off x="1576" y="526"/>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81</a:t>
              </a:r>
            </a:p>
          </p:txBody>
        </p:sp>
        <p:sp>
          <p:nvSpPr>
            <p:cNvPr id="227341" name="Oval 13"/>
            <p:cNvSpPr>
              <a:spLocks noChangeArrowheads="1"/>
            </p:cNvSpPr>
            <p:nvPr/>
          </p:nvSpPr>
          <p:spPr bwMode="auto">
            <a:xfrm>
              <a:off x="2148" y="571"/>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115</a:t>
              </a:r>
            </a:p>
          </p:txBody>
        </p:sp>
        <p:sp>
          <p:nvSpPr>
            <p:cNvPr id="227342" name="Oval 14"/>
            <p:cNvSpPr>
              <a:spLocks noChangeArrowheads="1"/>
            </p:cNvSpPr>
            <p:nvPr/>
          </p:nvSpPr>
          <p:spPr bwMode="auto">
            <a:xfrm>
              <a:off x="2434" y="839"/>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48</a:t>
              </a:r>
            </a:p>
          </p:txBody>
        </p:sp>
        <p:sp>
          <p:nvSpPr>
            <p:cNvPr id="227343" name="Oval 15"/>
            <p:cNvSpPr>
              <a:spLocks noChangeArrowheads="1"/>
            </p:cNvSpPr>
            <p:nvPr/>
          </p:nvSpPr>
          <p:spPr bwMode="auto">
            <a:xfrm>
              <a:off x="2005" y="1330"/>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OS</a:t>
              </a:r>
            </a:p>
          </p:txBody>
        </p:sp>
        <p:sp>
          <p:nvSpPr>
            <p:cNvPr id="227344" name="Oval 16"/>
            <p:cNvSpPr>
              <a:spLocks noChangeArrowheads="1"/>
            </p:cNvSpPr>
            <p:nvPr/>
          </p:nvSpPr>
          <p:spPr bwMode="auto">
            <a:xfrm>
              <a:off x="1432" y="1374"/>
              <a:ext cx="287"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OS</a:t>
              </a:r>
            </a:p>
          </p:txBody>
        </p:sp>
        <p:sp>
          <p:nvSpPr>
            <p:cNvPr id="227345" name="Line 17"/>
            <p:cNvSpPr>
              <a:spLocks noChangeShapeType="1"/>
            </p:cNvSpPr>
            <p:nvPr/>
          </p:nvSpPr>
          <p:spPr bwMode="auto">
            <a:xfrm flipV="1">
              <a:off x="1218" y="1017"/>
              <a:ext cx="429" cy="223"/>
            </a:xfrm>
            <a:prstGeom prst="line">
              <a:avLst/>
            </a:prstGeom>
            <a:noFill/>
            <a:ln w="9525">
              <a:solidFill>
                <a:schemeClr val="tx1"/>
              </a:solidFill>
              <a:prstDash val="dash"/>
              <a:round/>
              <a:headEnd/>
              <a:tailEnd type="triangle" w="med" len="med"/>
            </a:ln>
            <a:effectLst/>
          </p:spPr>
          <p:txBody>
            <a:bodyPr wrap="none" anchor="ctr"/>
            <a:lstStyle/>
            <a:p>
              <a:endParaRPr lang="en-US"/>
            </a:p>
          </p:txBody>
        </p:sp>
        <p:sp>
          <p:nvSpPr>
            <p:cNvPr id="227346" name="Line 18"/>
            <p:cNvSpPr>
              <a:spLocks noChangeShapeType="1"/>
            </p:cNvSpPr>
            <p:nvPr/>
          </p:nvSpPr>
          <p:spPr bwMode="auto">
            <a:xfrm flipV="1">
              <a:off x="1576" y="1062"/>
              <a:ext cx="143" cy="312"/>
            </a:xfrm>
            <a:prstGeom prst="line">
              <a:avLst/>
            </a:prstGeom>
            <a:noFill/>
            <a:ln w="9525">
              <a:solidFill>
                <a:schemeClr val="tx1"/>
              </a:solidFill>
              <a:prstDash val="dash"/>
              <a:round/>
              <a:headEnd/>
              <a:tailEnd type="triangle" w="med" len="med"/>
            </a:ln>
            <a:effectLst/>
          </p:spPr>
          <p:txBody>
            <a:bodyPr wrap="none" anchor="ctr"/>
            <a:lstStyle/>
            <a:p>
              <a:endParaRPr lang="en-US"/>
            </a:p>
          </p:txBody>
        </p:sp>
        <p:sp>
          <p:nvSpPr>
            <p:cNvPr id="227347" name="Line 19"/>
            <p:cNvSpPr>
              <a:spLocks noChangeShapeType="1"/>
            </p:cNvSpPr>
            <p:nvPr/>
          </p:nvSpPr>
          <p:spPr bwMode="auto">
            <a:xfrm flipH="1" flipV="1">
              <a:off x="1790" y="1062"/>
              <a:ext cx="286" cy="268"/>
            </a:xfrm>
            <a:prstGeom prst="line">
              <a:avLst/>
            </a:prstGeom>
            <a:noFill/>
            <a:ln w="9525">
              <a:solidFill>
                <a:schemeClr val="tx1"/>
              </a:solidFill>
              <a:prstDash val="dash"/>
              <a:round/>
              <a:headEnd/>
              <a:tailEnd type="triangle" w="med" len="med"/>
            </a:ln>
            <a:effectLst/>
          </p:spPr>
          <p:txBody>
            <a:bodyPr wrap="none" anchor="ctr"/>
            <a:lstStyle/>
            <a:p>
              <a:endParaRPr lang="en-US"/>
            </a:p>
          </p:txBody>
        </p:sp>
        <p:sp>
          <p:nvSpPr>
            <p:cNvPr id="227348" name="Line 20"/>
            <p:cNvSpPr>
              <a:spLocks noChangeShapeType="1"/>
            </p:cNvSpPr>
            <p:nvPr/>
          </p:nvSpPr>
          <p:spPr bwMode="auto">
            <a:xfrm rot="939641">
              <a:off x="1862" y="1055"/>
              <a:ext cx="643" cy="133"/>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349" name="Line 21"/>
            <p:cNvSpPr>
              <a:spLocks noChangeShapeType="1"/>
            </p:cNvSpPr>
            <p:nvPr/>
          </p:nvSpPr>
          <p:spPr bwMode="auto">
            <a:xfrm flipH="1">
              <a:off x="1933" y="883"/>
              <a:ext cx="501" cy="90"/>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350" name="Line 22"/>
            <p:cNvSpPr>
              <a:spLocks noChangeShapeType="1"/>
            </p:cNvSpPr>
            <p:nvPr/>
          </p:nvSpPr>
          <p:spPr bwMode="auto">
            <a:xfrm flipH="1">
              <a:off x="1862" y="660"/>
              <a:ext cx="286" cy="268"/>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351" name="Line 23"/>
            <p:cNvSpPr>
              <a:spLocks noChangeShapeType="1"/>
            </p:cNvSpPr>
            <p:nvPr/>
          </p:nvSpPr>
          <p:spPr bwMode="auto">
            <a:xfrm>
              <a:off x="1719" y="660"/>
              <a:ext cx="71" cy="268"/>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352" name="Line 24"/>
            <p:cNvSpPr>
              <a:spLocks noChangeShapeType="1"/>
            </p:cNvSpPr>
            <p:nvPr/>
          </p:nvSpPr>
          <p:spPr bwMode="auto">
            <a:xfrm flipH="1" flipV="1">
              <a:off x="1289" y="750"/>
              <a:ext cx="430" cy="178"/>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353" name="Line 25"/>
            <p:cNvSpPr>
              <a:spLocks noChangeShapeType="1"/>
            </p:cNvSpPr>
            <p:nvPr/>
          </p:nvSpPr>
          <p:spPr bwMode="auto">
            <a:xfrm flipH="1">
              <a:off x="1218" y="973"/>
              <a:ext cx="429" cy="44"/>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354" name="Text Box 26"/>
            <p:cNvSpPr txBox="1">
              <a:spLocks noChangeArrowheads="1"/>
            </p:cNvSpPr>
            <p:nvPr/>
          </p:nvSpPr>
          <p:spPr bwMode="auto">
            <a:xfrm rot="-939533">
              <a:off x="1993" y="809"/>
              <a:ext cx="402" cy="161"/>
            </a:xfrm>
            <a:prstGeom prst="rect">
              <a:avLst/>
            </a:prstGeom>
            <a:noFill/>
            <a:ln w="9525">
              <a:noFill/>
              <a:miter lim="800000"/>
              <a:headEnd/>
              <a:tailEnd/>
            </a:ln>
            <a:effectLst/>
          </p:spPr>
          <p:txBody>
            <a:bodyPr wrap="none">
              <a:spAutoFit/>
            </a:bodyPr>
            <a:lstStyle/>
            <a:p>
              <a:r>
                <a:rPr lang="en-US" sz="800" b="0">
                  <a:latin typeface="Times New Roman" pitchFamily="18" charset="0"/>
                </a:rPr>
                <a:t>Madhese</a:t>
              </a:r>
            </a:p>
          </p:txBody>
        </p:sp>
        <p:sp>
          <p:nvSpPr>
            <p:cNvPr id="227355" name="Text Box 27"/>
            <p:cNvSpPr txBox="1">
              <a:spLocks noChangeArrowheads="1"/>
            </p:cNvSpPr>
            <p:nvPr/>
          </p:nvSpPr>
          <p:spPr bwMode="auto">
            <a:xfrm rot="-939533">
              <a:off x="2008" y="897"/>
              <a:ext cx="402" cy="161"/>
            </a:xfrm>
            <a:prstGeom prst="rect">
              <a:avLst/>
            </a:prstGeom>
            <a:noFill/>
            <a:ln w="9525">
              <a:noFill/>
              <a:miter lim="800000"/>
              <a:headEnd/>
              <a:tailEnd/>
            </a:ln>
            <a:effectLst/>
          </p:spPr>
          <p:txBody>
            <a:bodyPr wrap="none">
              <a:spAutoFit/>
            </a:bodyPr>
            <a:lstStyle/>
            <a:p>
              <a:r>
                <a:rPr lang="en-US" sz="800" b="0">
                  <a:latin typeface="Times New Roman" pitchFamily="18" charset="0"/>
                </a:rPr>
                <a:t>Purchase</a:t>
              </a:r>
            </a:p>
          </p:txBody>
        </p:sp>
        <p:sp>
          <p:nvSpPr>
            <p:cNvPr id="227356" name="Text Box 28"/>
            <p:cNvSpPr txBox="1">
              <a:spLocks noChangeArrowheads="1"/>
            </p:cNvSpPr>
            <p:nvPr/>
          </p:nvSpPr>
          <p:spPr bwMode="auto">
            <a:xfrm rot="1992164">
              <a:off x="1997" y="988"/>
              <a:ext cx="271" cy="161"/>
            </a:xfrm>
            <a:prstGeom prst="rect">
              <a:avLst/>
            </a:prstGeom>
            <a:noFill/>
            <a:ln w="9525">
              <a:noFill/>
              <a:miter lim="800000"/>
              <a:headEnd/>
              <a:tailEnd/>
            </a:ln>
            <a:effectLst/>
          </p:spPr>
          <p:txBody>
            <a:bodyPr wrap="none">
              <a:spAutoFit/>
            </a:bodyPr>
            <a:lstStyle/>
            <a:p>
              <a:r>
                <a:rPr lang="en-US" sz="800" b="0">
                  <a:latin typeface="Times New Roman" pitchFamily="18" charset="0"/>
                </a:rPr>
                <a:t>Ekle</a:t>
              </a:r>
            </a:p>
          </p:txBody>
        </p:sp>
        <p:sp>
          <p:nvSpPr>
            <p:cNvPr id="227357" name="Text Box 29"/>
            <p:cNvSpPr txBox="1">
              <a:spLocks noChangeArrowheads="1"/>
            </p:cNvSpPr>
            <p:nvPr/>
          </p:nvSpPr>
          <p:spPr bwMode="auto">
            <a:xfrm rot="1984468">
              <a:off x="1925" y="1082"/>
              <a:ext cx="403" cy="161"/>
            </a:xfrm>
            <a:prstGeom prst="rect">
              <a:avLst/>
            </a:prstGeom>
            <a:noFill/>
            <a:ln w="9525">
              <a:noFill/>
              <a:miter lim="800000"/>
              <a:headEnd/>
              <a:tailEnd/>
            </a:ln>
            <a:effectLst/>
          </p:spPr>
          <p:txBody>
            <a:bodyPr wrap="none">
              <a:spAutoFit/>
            </a:bodyPr>
            <a:lstStyle/>
            <a:p>
              <a:r>
                <a:rPr lang="en-US" sz="800" b="0">
                  <a:latin typeface="Times New Roman" pitchFamily="18" charset="0"/>
                </a:rPr>
                <a:t>Purchase</a:t>
              </a:r>
            </a:p>
          </p:txBody>
        </p:sp>
        <p:sp>
          <p:nvSpPr>
            <p:cNvPr id="227358" name="Text Box 30"/>
            <p:cNvSpPr txBox="1">
              <a:spLocks noChangeArrowheads="1"/>
            </p:cNvSpPr>
            <p:nvPr/>
          </p:nvSpPr>
          <p:spPr bwMode="auto">
            <a:xfrm rot="3308990">
              <a:off x="1844" y="1152"/>
              <a:ext cx="467" cy="157"/>
            </a:xfrm>
            <a:prstGeom prst="rect">
              <a:avLst/>
            </a:prstGeom>
            <a:noFill/>
            <a:ln w="9525">
              <a:noFill/>
              <a:miter lim="800000"/>
              <a:headEnd/>
              <a:tailEnd/>
            </a:ln>
            <a:effectLst/>
          </p:spPr>
          <p:txBody>
            <a:bodyPr wrap="none">
              <a:spAutoFit/>
            </a:bodyPr>
            <a:lstStyle/>
            <a:p>
              <a:r>
                <a:rPr lang="en-US" sz="800" b="0">
                  <a:latin typeface="Times New Roman" pitchFamily="18" charset="0"/>
                </a:rPr>
                <a:t>Rato anadi</a:t>
              </a:r>
            </a:p>
          </p:txBody>
        </p:sp>
        <p:sp>
          <p:nvSpPr>
            <p:cNvPr id="227359" name="Text Box 31"/>
            <p:cNvSpPr txBox="1">
              <a:spLocks noChangeArrowheads="1"/>
            </p:cNvSpPr>
            <p:nvPr/>
          </p:nvSpPr>
          <p:spPr bwMode="auto">
            <a:xfrm rot="3308990">
              <a:off x="1804" y="1163"/>
              <a:ext cx="261" cy="157"/>
            </a:xfrm>
            <a:prstGeom prst="rect">
              <a:avLst/>
            </a:prstGeom>
            <a:noFill/>
            <a:ln w="9525">
              <a:noFill/>
              <a:miter lim="800000"/>
              <a:headEnd/>
              <a:tailEnd/>
            </a:ln>
            <a:effectLst/>
          </p:spPr>
          <p:txBody>
            <a:bodyPr wrap="none">
              <a:spAutoFit/>
            </a:bodyPr>
            <a:lstStyle/>
            <a:p>
              <a:r>
                <a:rPr lang="en-US" sz="800" b="0">
                  <a:latin typeface="Times New Roman" pitchFamily="18" charset="0"/>
                </a:rPr>
                <a:t>Gift</a:t>
              </a:r>
            </a:p>
          </p:txBody>
        </p:sp>
        <p:sp>
          <p:nvSpPr>
            <p:cNvPr id="227360" name="Text Box 32"/>
            <p:cNvSpPr txBox="1">
              <a:spLocks noChangeArrowheads="1"/>
            </p:cNvSpPr>
            <p:nvPr/>
          </p:nvSpPr>
          <p:spPr bwMode="auto">
            <a:xfrm rot="-4276281">
              <a:off x="1283" y="1115"/>
              <a:ext cx="510" cy="157"/>
            </a:xfrm>
            <a:prstGeom prst="rect">
              <a:avLst/>
            </a:prstGeom>
            <a:noFill/>
            <a:ln w="9525">
              <a:noFill/>
              <a:miter lim="800000"/>
              <a:headEnd/>
              <a:tailEnd/>
            </a:ln>
            <a:effectLst/>
          </p:spPr>
          <p:txBody>
            <a:bodyPr wrap="none">
              <a:spAutoFit/>
            </a:bodyPr>
            <a:lstStyle/>
            <a:p>
              <a:r>
                <a:rPr lang="en-US" sz="800" b="0">
                  <a:latin typeface="Times New Roman" pitchFamily="18" charset="0"/>
                </a:rPr>
                <a:t>Jetho budho</a:t>
              </a:r>
            </a:p>
          </p:txBody>
        </p:sp>
        <p:sp>
          <p:nvSpPr>
            <p:cNvPr id="227361" name="Text Box 33"/>
            <p:cNvSpPr txBox="1">
              <a:spLocks noChangeArrowheads="1"/>
            </p:cNvSpPr>
            <p:nvPr/>
          </p:nvSpPr>
          <p:spPr bwMode="auto">
            <a:xfrm rot="-4276281">
              <a:off x="1549" y="1131"/>
              <a:ext cx="261" cy="157"/>
            </a:xfrm>
            <a:prstGeom prst="rect">
              <a:avLst/>
            </a:prstGeom>
            <a:noFill/>
            <a:ln w="9525">
              <a:noFill/>
              <a:miter lim="800000"/>
              <a:headEnd/>
              <a:tailEnd/>
            </a:ln>
            <a:effectLst/>
          </p:spPr>
          <p:txBody>
            <a:bodyPr wrap="none">
              <a:spAutoFit/>
            </a:bodyPr>
            <a:lstStyle/>
            <a:p>
              <a:r>
                <a:rPr lang="en-US" sz="800" b="0">
                  <a:latin typeface="Times New Roman" pitchFamily="18" charset="0"/>
                </a:rPr>
                <a:t>Gift</a:t>
              </a:r>
            </a:p>
          </p:txBody>
        </p:sp>
        <p:sp>
          <p:nvSpPr>
            <p:cNvPr id="227362" name="Text Box 34"/>
            <p:cNvSpPr txBox="1">
              <a:spLocks noChangeArrowheads="1"/>
            </p:cNvSpPr>
            <p:nvPr/>
          </p:nvSpPr>
          <p:spPr bwMode="auto">
            <a:xfrm rot="-2434980">
              <a:off x="1120" y="1079"/>
              <a:ext cx="317" cy="161"/>
            </a:xfrm>
            <a:prstGeom prst="rect">
              <a:avLst/>
            </a:prstGeom>
            <a:noFill/>
            <a:ln w="9525">
              <a:noFill/>
              <a:miter lim="800000"/>
              <a:headEnd/>
              <a:tailEnd/>
            </a:ln>
            <a:effectLst/>
          </p:spPr>
          <p:txBody>
            <a:bodyPr wrap="none">
              <a:spAutoFit/>
            </a:bodyPr>
            <a:lstStyle/>
            <a:p>
              <a:r>
                <a:rPr lang="en-US" sz="800" b="0">
                  <a:latin typeface="Times New Roman" pitchFamily="18" charset="0"/>
                </a:rPr>
                <a:t>Pakhe</a:t>
              </a:r>
            </a:p>
          </p:txBody>
        </p:sp>
        <p:sp>
          <p:nvSpPr>
            <p:cNvPr id="227363" name="Text Box 35"/>
            <p:cNvSpPr txBox="1">
              <a:spLocks noChangeArrowheads="1"/>
            </p:cNvSpPr>
            <p:nvPr/>
          </p:nvSpPr>
          <p:spPr bwMode="auto">
            <a:xfrm rot="-2434980">
              <a:off x="1268" y="1138"/>
              <a:ext cx="255" cy="161"/>
            </a:xfrm>
            <a:prstGeom prst="rect">
              <a:avLst/>
            </a:prstGeom>
            <a:noFill/>
            <a:ln w="9525">
              <a:noFill/>
              <a:miter lim="800000"/>
              <a:headEnd/>
              <a:tailEnd/>
            </a:ln>
            <a:effectLst/>
          </p:spPr>
          <p:txBody>
            <a:bodyPr wrap="none">
              <a:spAutoFit/>
            </a:bodyPr>
            <a:lstStyle/>
            <a:p>
              <a:r>
                <a:rPr lang="en-US" sz="800" b="0">
                  <a:latin typeface="Times New Roman" pitchFamily="18" charset="0"/>
                </a:rPr>
                <a:t>Gift</a:t>
              </a:r>
            </a:p>
          </p:txBody>
        </p:sp>
        <p:sp>
          <p:nvSpPr>
            <p:cNvPr id="227364" name="Text Box 36"/>
            <p:cNvSpPr txBox="1">
              <a:spLocks noChangeArrowheads="1"/>
            </p:cNvSpPr>
            <p:nvPr/>
          </p:nvSpPr>
          <p:spPr bwMode="auto">
            <a:xfrm rot="-627208">
              <a:off x="1254" y="894"/>
              <a:ext cx="308" cy="161"/>
            </a:xfrm>
            <a:prstGeom prst="rect">
              <a:avLst/>
            </a:prstGeom>
            <a:noFill/>
            <a:ln w="9525">
              <a:noFill/>
              <a:miter lim="800000"/>
              <a:headEnd/>
              <a:tailEnd/>
            </a:ln>
            <a:effectLst/>
          </p:spPr>
          <p:txBody>
            <a:bodyPr wrap="none">
              <a:spAutoFit/>
            </a:bodyPr>
            <a:lstStyle/>
            <a:p>
              <a:r>
                <a:rPr lang="en-US" sz="800" b="0">
                  <a:latin typeface="Times New Roman" pitchFamily="18" charset="0"/>
                </a:rPr>
                <a:t>Gurdi</a:t>
              </a:r>
            </a:p>
          </p:txBody>
        </p:sp>
        <p:sp>
          <p:nvSpPr>
            <p:cNvPr id="227365" name="Text Box 37"/>
            <p:cNvSpPr txBox="1">
              <a:spLocks noChangeArrowheads="1"/>
            </p:cNvSpPr>
            <p:nvPr/>
          </p:nvSpPr>
          <p:spPr bwMode="auto">
            <a:xfrm rot="-627208">
              <a:off x="1146" y="983"/>
              <a:ext cx="371" cy="149"/>
            </a:xfrm>
            <a:prstGeom prst="rect">
              <a:avLst/>
            </a:prstGeom>
            <a:noFill/>
            <a:ln w="9525">
              <a:noFill/>
              <a:miter lim="800000"/>
              <a:headEnd/>
              <a:tailEnd/>
            </a:ln>
            <a:effectLst/>
          </p:spPr>
          <p:txBody>
            <a:bodyPr wrap="none">
              <a:spAutoFit/>
            </a:bodyPr>
            <a:lstStyle/>
            <a:p>
              <a:r>
                <a:rPr lang="en-US" sz="700" b="0">
                  <a:latin typeface="Times New Roman" pitchFamily="18" charset="0"/>
                </a:rPr>
                <a:t>Purchase</a:t>
              </a:r>
            </a:p>
          </p:txBody>
        </p:sp>
        <p:sp>
          <p:nvSpPr>
            <p:cNvPr id="227366" name="Text Box 38"/>
            <p:cNvSpPr txBox="1">
              <a:spLocks noChangeArrowheads="1"/>
            </p:cNvSpPr>
            <p:nvPr/>
          </p:nvSpPr>
          <p:spPr bwMode="auto">
            <a:xfrm rot="1925336">
              <a:off x="1414" y="734"/>
              <a:ext cx="271" cy="161"/>
            </a:xfrm>
            <a:prstGeom prst="rect">
              <a:avLst/>
            </a:prstGeom>
            <a:noFill/>
            <a:ln w="9525">
              <a:noFill/>
              <a:miter lim="800000"/>
              <a:headEnd/>
              <a:tailEnd/>
            </a:ln>
            <a:effectLst/>
          </p:spPr>
          <p:txBody>
            <a:bodyPr wrap="none">
              <a:spAutoFit/>
            </a:bodyPr>
            <a:lstStyle/>
            <a:p>
              <a:r>
                <a:rPr lang="en-US" sz="800" b="0">
                  <a:latin typeface="Times New Roman" pitchFamily="18" charset="0"/>
                </a:rPr>
                <a:t>Ekle</a:t>
              </a:r>
            </a:p>
          </p:txBody>
        </p:sp>
        <p:sp>
          <p:nvSpPr>
            <p:cNvPr id="227367" name="Text Box 39"/>
            <p:cNvSpPr txBox="1">
              <a:spLocks noChangeArrowheads="1"/>
            </p:cNvSpPr>
            <p:nvPr/>
          </p:nvSpPr>
          <p:spPr bwMode="auto">
            <a:xfrm rot="1925336">
              <a:off x="1190" y="749"/>
              <a:ext cx="374" cy="253"/>
            </a:xfrm>
            <a:prstGeom prst="rect">
              <a:avLst/>
            </a:prstGeom>
            <a:noFill/>
            <a:ln w="9525">
              <a:noFill/>
              <a:miter lim="800000"/>
              <a:headEnd/>
              <a:tailEnd/>
            </a:ln>
            <a:effectLst/>
          </p:spPr>
          <p:txBody>
            <a:bodyPr>
              <a:spAutoFit/>
            </a:bodyPr>
            <a:lstStyle/>
            <a:p>
              <a:r>
                <a:rPr lang="en-US" sz="800" b="0">
                  <a:latin typeface="Times New Roman" pitchFamily="18" charset="0"/>
                </a:rPr>
                <a:t>Purchase</a:t>
              </a:r>
            </a:p>
          </p:txBody>
        </p:sp>
        <p:sp>
          <p:nvSpPr>
            <p:cNvPr id="227368" name="Text Box 40"/>
            <p:cNvSpPr txBox="1">
              <a:spLocks noChangeArrowheads="1"/>
            </p:cNvSpPr>
            <p:nvPr/>
          </p:nvSpPr>
          <p:spPr bwMode="auto">
            <a:xfrm rot="4963679">
              <a:off x="1641" y="736"/>
              <a:ext cx="400" cy="157"/>
            </a:xfrm>
            <a:prstGeom prst="rect">
              <a:avLst/>
            </a:prstGeom>
            <a:noFill/>
            <a:ln w="9525">
              <a:noFill/>
              <a:miter lim="800000"/>
              <a:headEnd/>
              <a:tailEnd/>
            </a:ln>
            <a:effectLst/>
          </p:spPr>
          <p:txBody>
            <a:bodyPr wrap="none">
              <a:spAutoFit/>
            </a:bodyPr>
            <a:lstStyle/>
            <a:p>
              <a:r>
                <a:rPr lang="en-US" sz="800" b="0">
                  <a:latin typeface="Times New Roman" pitchFamily="18" charset="0"/>
                </a:rPr>
                <a:t>Mansara</a:t>
              </a:r>
            </a:p>
          </p:txBody>
        </p:sp>
        <p:sp>
          <p:nvSpPr>
            <p:cNvPr id="227369" name="Text Box 41"/>
            <p:cNvSpPr txBox="1">
              <a:spLocks noChangeArrowheads="1"/>
            </p:cNvSpPr>
            <p:nvPr/>
          </p:nvSpPr>
          <p:spPr bwMode="auto">
            <a:xfrm rot="4963679">
              <a:off x="1523" y="732"/>
              <a:ext cx="381" cy="146"/>
            </a:xfrm>
            <a:prstGeom prst="rect">
              <a:avLst/>
            </a:prstGeom>
            <a:noFill/>
            <a:ln w="9525">
              <a:noFill/>
              <a:miter lim="800000"/>
              <a:headEnd/>
              <a:tailEnd/>
            </a:ln>
            <a:effectLst/>
          </p:spPr>
          <p:txBody>
            <a:bodyPr wrap="none">
              <a:spAutoFit/>
            </a:bodyPr>
            <a:lstStyle/>
            <a:p>
              <a:r>
                <a:rPr lang="en-US" sz="700" b="0">
                  <a:latin typeface="Times New Roman" pitchFamily="18" charset="0"/>
                </a:rPr>
                <a:t>Purchase</a:t>
              </a:r>
            </a:p>
          </p:txBody>
        </p:sp>
        <p:sp>
          <p:nvSpPr>
            <p:cNvPr id="227370" name="Text Box 42"/>
            <p:cNvSpPr txBox="1">
              <a:spLocks noChangeArrowheads="1"/>
            </p:cNvSpPr>
            <p:nvPr/>
          </p:nvSpPr>
          <p:spPr bwMode="auto">
            <a:xfrm rot="-3329954">
              <a:off x="1819" y="564"/>
              <a:ext cx="479" cy="145"/>
            </a:xfrm>
            <a:prstGeom prst="rect">
              <a:avLst/>
            </a:prstGeom>
            <a:noFill/>
            <a:ln w="9525">
              <a:noFill/>
              <a:miter lim="800000"/>
              <a:headEnd/>
              <a:tailEnd/>
            </a:ln>
            <a:effectLst/>
          </p:spPr>
          <p:txBody>
            <a:bodyPr wrap="none">
              <a:spAutoFit/>
            </a:bodyPr>
            <a:lstStyle/>
            <a:p>
              <a:r>
                <a:rPr lang="en-US" sz="700" b="0">
                  <a:latin typeface="Times New Roman" pitchFamily="18" charset="0"/>
                </a:rPr>
                <a:t>Dudhe anadi</a:t>
              </a:r>
            </a:p>
          </p:txBody>
        </p:sp>
        <p:sp>
          <p:nvSpPr>
            <p:cNvPr id="227371" name="Text Box 43"/>
            <p:cNvSpPr txBox="1">
              <a:spLocks noChangeArrowheads="1"/>
            </p:cNvSpPr>
            <p:nvPr/>
          </p:nvSpPr>
          <p:spPr bwMode="auto">
            <a:xfrm rot="-3329954">
              <a:off x="2009" y="643"/>
              <a:ext cx="247" cy="146"/>
            </a:xfrm>
            <a:prstGeom prst="rect">
              <a:avLst/>
            </a:prstGeom>
            <a:noFill/>
            <a:ln w="9525">
              <a:noFill/>
              <a:miter lim="800000"/>
              <a:headEnd/>
              <a:tailEnd/>
            </a:ln>
            <a:effectLst/>
          </p:spPr>
          <p:txBody>
            <a:bodyPr wrap="none">
              <a:spAutoFit/>
            </a:bodyPr>
            <a:lstStyle/>
            <a:p>
              <a:r>
                <a:rPr lang="en-US" sz="700" b="0">
                  <a:latin typeface="Times New Roman" pitchFamily="18" charset="0"/>
                </a:rPr>
                <a:t>Gift</a:t>
              </a:r>
            </a:p>
          </p:txBody>
        </p:sp>
        <p:sp>
          <p:nvSpPr>
            <p:cNvPr id="227372" name="Line 44"/>
            <p:cNvSpPr>
              <a:spLocks noChangeShapeType="1"/>
            </p:cNvSpPr>
            <p:nvPr/>
          </p:nvSpPr>
          <p:spPr bwMode="auto">
            <a:xfrm flipV="1">
              <a:off x="2577" y="973"/>
              <a:ext cx="0" cy="223"/>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373" name="Text Box 45"/>
            <p:cNvSpPr txBox="1">
              <a:spLocks noChangeArrowheads="1"/>
            </p:cNvSpPr>
            <p:nvPr/>
          </p:nvSpPr>
          <p:spPr bwMode="auto">
            <a:xfrm rot="16200000">
              <a:off x="2248" y="958"/>
              <a:ext cx="409" cy="135"/>
            </a:xfrm>
            <a:prstGeom prst="rect">
              <a:avLst/>
            </a:prstGeom>
            <a:noFill/>
            <a:ln w="9525">
              <a:noFill/>
              <a:miter lim="800000"/>
              <a:headEnd/>
              <a:tailEnd/>
            </a:ln>
            <a:effectLst/>
          </p:spPr>
          <p:txBody>
            <a:bodyPr wrap="none">
              <a:spAutoFit/>
            </a:bodyPr>
            <a:lstStyle/>
            <a:p>
              <a:r>
                <a:rPr lang="en-US" sz="600" b="0">
                  <a:latin typeface="Times New Roman" pitchFamily="18" charset="0"/>
                </a:rPr>
                <a:t>Kathe gurdi</a:t>
              </a:r>
            </a:p>
          </p:txBody>
        </p:sp>
        <p:sp>
          <p:nvSpPr>
            <p:cNvPr id="227374" name="Text Box 46"/>
            <p:cNvSpPr txBox="1">
              <a:spLocks noChangeArrowheads="1"/>
            </p:cNvSpPr>
            <p:nvPr/>
          </p:nvSpPr>
          <p:spPr bwMode="auto">
            <a:xfrm rot="16200000">
              <a:off x="2438" y="999"/>
              <a:ext cx="345" cy="135"/>
            </a:xfrm>
            <a:prstGeom prst="rect">
              <a:avLst/>
            </a:prstGeom>
            <a:noFill/>
            <a:ln w="9525">
              <a:noFill/>
              <a:miter lim="800000"/>
              <a:headEnd/>
              <a:tailEnd/>
            </a:ln>
            <a:effectLst/>
          </p:spPr>
          <p:txBody>
            <a:bodyPr wrap="none">
              <a:spAutoFit/>
            </a:bodyPr>
            <a:lstStyle/>
            <a:p>
              <a:r>
                <a:rPr lang="en-US" sz="600" b="0">
                  <a:latin typeface="Times New Roman" pitchFamily="18" charset="0"/>
                </a:rPr>
                <a:t>Purchase</a:t>
              </a:r>
            </a:p>
          </p:txBody>
        </p:sp>
        <p:sp>
          <p:nvSpPr>
            <p:cNvPr id="227375" name="Oval 47"/>
            <p:cNvSpPr>
              <a:spLocks noChangeArrowheads="1"/>
            </p:cNvSpPr>
            <p:nvPr/>
          </p:nvSpPr>
          <p:spPr bwMode="auto">
            <a:xfrm>
              <a:off x="3078" y="883"/>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173</a:t>
              </a:r>
            </a:p>
          </p:txBody>
        </p:sp>
        <p:sp>
          <p:nvSpPr>
            <p:cNvPr id="227376" name="Oval 48"/>
            <p:cNvSpPr>
              <a:spLocks noChangeArrowheads="1"/>
            </p:cNvSpPr>
            <p:nvPr/>
          </p:nvSpPr>
          <p:spPr bwMode="auto">
            <a:xfrm>
              <a:off x="2935" y="571"/>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172</a:t>
              </a:r>
            </a:p>
          </p:txBody>
        </p:sp>
        <p:sp>
          <p:nvSpPr>
            <p:cNvPr id="227377" name="Line 49"/>
            <p:cNvSpPr>
              <a:spLocks noChangeShapeType="1"/>
            </p:cNvSpPr>
            <p:nvPr/>
          </p:nvSpPr>
          <p:spPr bwMode="auto">
            <a:xfrm flipV="1">
              <a:off x="2648" y="705"/>
              <a:ext cx="358" cy="134"/>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378" name="Line 50"/>
            <p:cNvSpPr>
              <a:spLocks noChangeShapeType="1"/>
            </p:cNvSpPr>
            <p:nvPr/>
          </p:nvSpPr>
          <p:spPr bwMode="auto">
            <a:xfrm>
              <a:off x="2720" y="928"/>
              <a:ext cx="358" cy="0"/>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379" name="Text Box 51"/>
            <p:cNvSpPr txBox="1">
              <a:spLocks noChangeArrowheads="1"/>
            </p:cNvSpPr>
            <p:nvPr/>
          </p:nvSpPr>
          <p:spPr bwMode="auto">
            <a:xfrm rot="19852456">
              <a:off x="2448" y="684"/>
              <a:ext cx="468" cy="161"/>
            </a:xfrm>
            <a:prstGeom prst="rect">
              <a:avLst/>
            </a:prstGeom>
            <a:noFill/>
            <a:ln w="9525">
              <a:noFill/>
              <a:miter lim="800000"/>
              <a:headEnd/>
              <a:tailEnd/>
            </a:ln>
            <a:effectLst/>
          </p:spPr>
          <p:txBody>
            <a:bodyPr wrap="none">
              <a:spAutoFit/>
            </a:bodyPr>
            <a:lstStyle/>
            <a:p>
              <a:r>
                <a:rPr lang="en-US" sz="800" b="0">
                  <a:latin typeface="Times New Roman" pitchFamily="18" charset="0"/>
                </a:rPr>
                <a:t>Ekle, anadi</a:t>
              </a:r>
            </a:p>
          </p:txBody>
        </p:sp>
        <p:sp>
          <p:nvSpPr>
            <p:cNvPr id="227380" name="Text Box 52"/>
            <p:cNvSpPr txBox="1">
              <a:spLocks noChangeArrowheads="1"/>
            </p:cNvSpPr>
            <p:nvPr/>
          </p:nvSpPr>
          <p:spPr bwMode="auto">
            <a:xfrm rot="19852456">
              <a:off x="2619" y="772"/>
              <a:ext cx="426" cy="161"/>
            </a:xfrm>
            <a:prstGeom prst="rect">
              <a:avLst/>
            </a:prstGeom>
            <a:noFill/>
            <a:ln w="9525">
              <a:noFill/>
              <a:miter lim="800000"/>
              <a:headEnd/>
              <a:tailEnd/>
            </a:ln>
            <a:effectLst/>
          </p:spPr>
          <p:txBody>
            <a:bodyPr wrap="none">
              <a:spAutoFit/>
            </a:bodyPr>
            <a:lstStyle/>
            <a:p>
              <a:r>
                <a:rPr lang="en-US" sz="800" b="0">
                  <a:latin typeface="Times New Roman" pitchFamily="18" charset="0"/>
                </a:rPr>
                <a:t>Exchange</a:t>
              </a:r>
            </a:p>
          </p:txBody>
        </p:sp>
        <p:sp>
          <p:nvSpPr>
            <p:cNvPr id="227381" name="Text Box 53"/>
            <p:cNvSpPr txBox="1">
              <a:spLocks noChangeArrowheads="1"/>
            </p:cNvSpPr>
            <p:nvPr/>
          </p:nvSpPr>
          <p:spPr bwMode="auto">
            <a:xfrm>
              <a:off x="2745" y="813"/>
              <a:ext cx="371" cy="149"/>
            </a:xfrm>
            <a:prstGeom prst="rect">
              <a:avLst/>
            </a:prstGeom>
            <a:noFill/>
            <a:ln w="9525">
              <a:noFill/>
              <a:miter lim="800000"/>
              <a:headEnd/>
              <a:tailEnd/>
            </a:ln>
            <a:effectLst/>
          </p:spPr>
          <p:txBody>
            <a:bodyPr wrap="none">
              <a:spAutoFit/>
            </a:bodyPr>
            <a:lstStyle/>
            <a:p>
              <a:r>
                <a:rPr lang="en-US" sz="700" b="0">
                  <a:latin typeface="Times New Roman" pitchFamily="18" charset="0"/>
                </a:rPr>
                <a:t>Madhese</a:t>
              </a:r>
            </a:p>
          </p:txBody>
        </p:sp>
        <p:sp>
          <p:nvSpPr>
            <p:cNvPr id="227382" name="Text Box 54"/>
            <p:cNvSpPr txBox="1">
              <a:spLocks noChangeArrowheads="1"/>
            </p:cNvSpPr>
            <p:nvPr/>
          </p:nvSpPr>
          <p:spPr bwMode="auto">
            <a:xfrm>
              <a:off x="2648" y="901"/>
              <a:ext cx="392" cy="149"/>
            </a:xfrm>
            <a:prstGeom prst="rect">
              <a:avLst/>
            </a:prstGeom>
            <a:noFill/>
            <a:ln w="9525">
              <a:noFill/>
              <a:miter lim="800000"/>
              <a:headEnd/>
              <a:tailEnd/>
            </a:ln>
            <a:effectLst/>
          </p:spPr>
          <p:txBody>
            <a:bodyPr wrap="none">
              <a:spAutoFit/>
            </a:bodyPr>
            <a:lstStyle/>
            <a:p>
              <a:r>
                <a:rPr lang="en-US" sz="700" b="0">
                  <a:latin typeface="Times New Roman" pitchFamily="18" charset="0"/>
                </a:rPr>
                <a:t>Exchange</a:t>
              </a:r>
            </a:p>
          </p:txBody>
        </p:sp>
        <p:sp>
          <p:nvSpPr>
            <p:cNvPr id="227383" name="Oval 55"/>
            <p:cNvSpPr>
              <a:spLocks noChangeArrowheads="1"/>
            </p:cNvSpPr>
            <p:nvPr/>
          </p:nvSpPr>
          <p:spPr bwMode="auto">
            <a:xfrm>
              <a:off x="2291" y="1598"/>
              <a:ext cx="286" cy="133"/>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47</a:t>
              </a:r>
            </a:p>
          </p:txBody>
        </p:sp>
        <p:sp>
          <p:nvSpPr>
            <p:cNvPr id="227384" name="Oval 56"/>
            <p:cNvSpPr>
              <a:spLocks noChangeArrowheads="1"/>
            </p:cNvSpPr>
            <p:nvPr/>
          </p:nvSpPr>
          <p:spPr bwMode="auto">
            <a:xfrm>
              <a:off x="3006" y="1687"/>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151</a:t>
              </a:r>
            </a:p>
          </p:txBody>
        </p:sp>
        <p:sp>
          <p:nvSpPr>
            <p:cNvPr id="227385" name="Oval 57"/>
            <p:cNvSpPr>
              <a:spLocks noChangeArrowheads="1"/>
            </p:cNvSpPr>
            <p:nvPr/>
          </p:nvSpPr>
          <p:spPr bwMode="auto">
            <a:xfrm>
              <a:off x="3221" y="1285"/>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23</a:t>
              </a:r>
            </a:p>
          </p:txBody>
        </p:sp>
        <p:sp>
          <p:nvSpPr>
            <p:cNvPr id="227386" name="Line 58"/>
            <p:cNvSpPr>
              <a:spLocks noChangeShapeType="1"/>
            </p:cNvSpPr>
            <p:nvPr/>
          </p:nvSpPr>
          <p:spPr bwMode="auto">
            <a:xfrm>
              <a:off x="2720" y="1240"/>
              <a:ext cx="501" cy="90"/>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387" name="Line 59"/>
            <p:cNvSpPr>
              <a:spLocks noChangeShapeType="1"/>
            </p:cNvSpPr>
            <p:nvPr/>
          </p:nvSpPr>
          <p:spPr bwMode="auto">
            <a:xfrm flipH="1">
              <a:off x="2434" y="1330"/>
              <a:ext cx="143" cy="268"/>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388" name="Oval 60"/>
            <p:cNvSpPr>
              <a:spLocks noChangeArrowheads="1"/>
            </p:cNvSpPr>
            <p:nvPr/>
          </p:nvSpPr>
          <p:spPr bwMode="auto">
            <a:xfrm>
              <a:off x="3221" y="1062"/>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152</a:t>
              </a:r>
            </a:p>
          </p:txBody>
        </p:sp>
        <p:sp>
          <p:nvSpPr>
            <p:cNvPr id="227389" name="Line 61"/>
            <p:cNvSpPr>
              <a:spLocks noChangeShapeType="1"/>
            </p:cNvSpPr>
            <p:nvPr/>
          </p:nvSpPr>
          <p:spPr bwMode="auto">
            <a:xfrm flipV="1">
              <a:off x="2648" y="1107"/>
              <a:ext cx="573" cy="89"/>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390" name="Line 62"/>
            <p:cNvSpPr>
              <a:spLocks noChangeShapeType="1"/>
            </p:cNvSpPr>
            <p:nvPr/>
          </p:nvSpPr>
          <p:spPr bwMode="auto">
            <a:xfrm flipH="1">
              <a:off x="3149" y="1419"/>
              <a:ext cx="143" cy="268"/>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391" name="Line 63"/>
            <p:cNvSpPr>
              <a:spLocks noChangeShapeType="1"/>
            </p:cNvSpPr>
            <p:nvPr/>
          </p:nvSpPr>
          <p:spPr bwMode="auto">
            <a:xfrm>
              <a:off x="2577" y="1642"/>
              <a:ext cx="429" cy="89"/>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392" name="Oval 64"/>
            <p:cNvSpPr>
              <a:spLocks noChangeArrowheads="1"/>
            </p:cNvSpPr>
            <p:nvPr/>
          </p:nvSpPr>
          <p:spPr bwMode="auto">
            <a:xfrm>
              <a:off x="4079" y="1285"/>
              <a:ext cx="286" cy="134"/>
            </a:xfrm>
            <a:prstGeom prst="ellipse">
              <a:avLst/>
            </a:prstGeom>
            <a:solidFill>
              <a:srgbClr val="FF0000"/>
            </a:solidFill>
            <a:ln w="9525">
              <a:solidFill>
                <a:schemeClr val="tx1"/>
              </a:solidFill>
              <a:round/>
              <a:headEnd/>
              <a:tailEnd/>
            </a:ln>
            <a:effectLst/>
          </p:spPr>
          <p:txBody>
            <a:bodyPr wrap="none" anchor="ctr"/>
            <a:lstStyle/>
            <a:p>
              <a:pPr algn="ctr"/>
              <a:r>
                <a:rPr lang="en-US" sz="1000" b="0">
                  <a:latin typeface="Times New Roman" pitchFamily="18" charset="0"/>
                </a:rPr>
                <a:t>67</a:t>
              </a:r>
            </a:p>
          </p:txBody>
        </p:sp>
        <p:sp>
          <p:nvSpPr>
            <p:cNvPr id="227393" name="Oval 65"/>
            <p:cNvSpPr>
              <a:spLocks noChangeArrowheads="1"/>
            </p:cNvSpPr>
            <p:nvPr/>
          </p:nvSpPr>
          <p:spPr bwMode="auto">
            <a:xfrm>
              <a:off x="4079" y="1731"/>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199</a:t>
              </a:r>
            </a:p>
          </p:txBody>
        </p:sp>
        <p:sp>
          <p:nvSpPr>
            <p:cNvPr id="227394" name="Oval 66"/>
            <p:cNvSpPr>
              <a:spLocks noChangeArrowheads="1"/>
            </p:cNvSpPr>
            <p:nvPr/>
          </p:nvSpPr>
          <p:spPr bwMode="auto">
            <a:xfrm>
              <a:off x="4079" y="883"/>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125</a:t>
              </a:r>
            </a:p>
          </p:txBody>
        </p:sp>
        <p:sp>
          <p:nvSpPr>
            <p:cNvPr id="227395" name="Oval 67"/>
            <p:cNvSpPr>
              <a:spLocks noChangeArrowheads="1"/>
            </p:cNvSpPr>
            <p:nvPr/>
          </p:nvSpPr>
          <p:spPr bwMode="auto">
            <a:xfrm>
              <a:off x="4866" y="1285"/>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126</a:t>
              </a:r>
            </a:p>
          </p:txBody>
        </p:sp>
        <p:sp>
          <p:nvSpPr>
            <p:cNvPr id="227396" name="Line 68"/>
            <p:cNvSpPr>
              <a:spLocks noChangeShapeType="1"/>
            </p:cNvSpPr>
            <p:nvPr/>
          </p:nvSpPr>
          <p:spPr bwMode="auto">
            <a:xfrm flipH="1">
              <a:off x="3507" y="1374"/>
              <a:ext cx="572" cy="0"/>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397" name="Line 69"/>
            <p:cNvSpPr>
              <a:spLocks noChangeShapeType="1"/>
            </p:cNvSpPr>
            <p:nvPr/>
          </p:nvSpPr>
          <p:spPr bwMode="auto">
            <a:xfrm>
              <a:off x="4222" y="1419"/>
              <a:ext cx="0" cy="312"/>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398" name="Line 70"/>
            <p:cNvSpPr>
              <a:spLocks noChangeShapeType="1"/>
            </p:cNvSpPr>
            <p:nvPr/>
          </p:nvSpPr>
          <p:spPr bwMode="auto">
            <a:xfrm>
              <a:off x="4222" y="1017"/>
              <a:ext cx="0" cy="268"/>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399" name="Line 71"/>
            <p:cNvSpPr>
              <a:spLocks noChangeShapeType="1"/>
            </p:cNvSpPr>
            <p:nvPr/>
          </p:nvSpPr>
          <p:spPr bwMode="auto">
            <a:xfrm flipH="1">
              <a:off x="4365" y="1374"/>
              <a:ext cx="501" cy="0"/>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400" name="Text Box 72"/>
            <p:cNvSpPr txBox="1">
              <a:spLocks noChangeArrowheads="1"/>
            </p:cNvSpPr>
            <p:nvPr/>
          </p:nvSpPr>
          <p:spPr bwMode="auto">
            <a:xfrm rot="-750276">
              <a:off x="2637" y="1074"/>
              <a:ext cx="271" cy="161"/>
            </a:xfrm>
            <a:prstGeom prst="rect">
              <a:avLst/>
            </a:prstGeom>
            <a:noFill/>
            <a:ln w="9525">
              <a:noFill/>
              <a:miter lim="800000"/>
              <a:headEnd/>
              <a:tailEnd/>
            </a:ln>
            <a:effectLst/>
          </p:spPr>
          <p:txBody>
            <a:bodyPr wrap="none">
              <a:spAutoFit/>
            </a:bodyPr>
            <a:lstStyle/>
            <a:p>
              <a:r>
                <a:rPr lang="en-US" sz="800" b="0">
                  <a:latin typeface="Times New Roman" pitchFamily="18" charset="0"/>
                </a:rPr>
                <a:t>Ekle</a:t>
              </a:r>
            </a:p>
          </p:txBody>
        </p:sp>
        <p:sp>
          <p:nvSpPr>
            <p:cNvPr id="227401" name="Text Box 73"/>
            <p:cNvSpPr txBox="1">
              <a:spLocks noChangeArrowheads="1"/>
            </p:cNvSpPr>
            <p:nvPr/>
          </p:nvSpPr>
          <p:spPr bwMode="auto">
            <a:xfrm rot="-750276">
              <a:off x="2721" y="1123"/>
              <a:ext cx="255" cy="161"/>
            </a:xfrm>
            <a:prstGeom prst="rect">
              <a:avLst/>
            </a:prstGeom>
            <a:noFill/>
            <a:ln w="9525">
              <a:noFill/>
              <a:miter lim="800000"/>
              <a:headEnd/>
              <a:tailEnd/>
            </a:ln>
            <a:effectLst/>
          </p:spPr>
          <p:txBody>
            <a:bodyPr wrap="none">
              <a:spAutoFit/>
            </a:bodyPr>
            <a:lstStyle/>
            <a:p>
              <a:r>
                <a:rPr lang="en-US" sz="800" b="0">
                  <a:latin typeface="Times New Roman" pitchFamily="18" charset="0"/>
                </a:rPr>
                <a:t>Gift</a:t>
              </a:r>
            </a:p>
          </p:txBody>
        </p:sp>
        <p:sp>
          <p:nvSpPr>
            <p:cNvPr id="227402" name="Text Box 74"/>
            <p:cNvSpPr txBox="1">
              <a:spLocks noChangeArrowheads="1"/>
            </p:cNvSpPr>
            <p:nvPr/>
          </p:nvSpPr>
          <p:spPr bwMode="auto">
            <a:xfrm rot="764921">
              <a:off x="2789" y="1148"/>
              <a:ext cx="309" cy="161"/>
            </a:xfrm>
            <a:prstGeom prst="rect">
              <a:avLst/>
            </a:prstGeom>
            <a:noFill/>
            <a:ln w="9525">
              <a:noFill/>
              <a:miter lim="800000"/>
              <a:headEnd/>
              <a:tailEnd/>
            </a:ln>
            <a:effectLst/>
          </p:spPr>
          <p:txBody>
            <a:bodyPr wrap="none">
              <a:spAutoFit/>
            </a:bodyPr>
            <a:lstStyle/>
            <a:p>
              <a:r>
                <a:rPr lang="en-US" sz="800" b="0">
                  <a:latin typeface="Times New Roman" pitchFamily="18" charset="0"/>
                </a:rPr>
                <a:t>Gurdi</a:t>
              </a:r>
            </a:p>
          </p:txBody>
        </p:sp>
        <p:sp>
          <p:nvSpPr>
            <p:cNvPr id="227403" name="Text Box 75"/>
            <p:cNvSpPr txBox="1">
              <a:spLocks noChangeArrowheads="1"/>
            </p:cNvSpPr>
            <p:nvPr/>
          </p:nvSpPr>
          <p:spPr bwMode="auto">
            <a:xfrm rot="764921">
              <a:off x="2645" y="1242"/>
              <a:ext cx="427" cy="161"/>
            </a:xfrm>
            <a:prstGeom prst="rect">
              <a:avLst/>
            </a:prstGeom>
            <a:noFill/>
            <a:ln w="9525">
              <a:noFill/>
              <a:miter lim="800000"/>
              <a:headEnd/>
              <a:tailEnd/>
            </a:ln>
            <a:effectLst/>
          </p:spPr>
          <p:txBody>
            <a:bodyPr wrap="none">
              <a:spAutoFit/>
            </a:bodyPr>
            <a:lstStyle/>
            <a:p>
              <a:r>
                <a:rPr lang="en-US" sz="800" b="0">
                  <a:latin typeface="Times New Roman" pitchFamily="18" charset="0"/>
                </a:rPr>
                <a:t>Exchagne</a:t>
              </a:r>
            </a:p>
          </p:txBody>
        </p:sp>
        <p:sp>
          <p:nvSpPr>
            <p:cNvPr id="227404" name="Text Box 76"/>
            <p:cNvSpPr txBox="1">
              <a:spLocks noChangeArrowheads="1"/>
            </p:cNvSpPr>
            <p:nvPr/>
          </p:nvSpPr>
          <p:spPr bwMode="auto">
            <a:xfrm rot="17348115">
              <a:off x="2139" y="1292"/>
              <a:ext cx="500" cy="157"/>
            </a:xfrm>
            <a:prstGeom prst="rect">
              <a:avLst/>
            </a:prstGeom>
            <a:noFill/>
            <a:ln w="9525">
              <a:noFill/>
              <a:miter lim="800000"/>
              <a:headEnd/>
              <a:tailEnd/>
            </a:ln>
            <a:effectLst/>
          </p:spPr>
          <p:txBody>
            <a:bodyPr wrap="none">
              <a:spAutoFit/>
            </a:bodyPr>
            <a:lstStyle/>
            <a:p>
              <a:r>
                <a:rPr lang="en-US" sz="800" b="0">
                  <a:latin typeface="Times New Roman" pitchFamily="18" charset="0"/>
                </a:rPr>
                <a:t>Kathe gurdi</a:t>
              </a:r>
            </a:p>
          </p:txBody>
        </p:sp>
        <p:sp>
          <p:nvSpPr>
            <p:cNvPr id="227405" name="Text Box 77"/>
            <p:cNvSpPr txBox="1">
              <a:spLocks noChangeArrowheads="1"/>
            </p:cNvSpPr>
            <p:nvPr/>
          </p:nvSpPr>
          <p:spPr bwMode="auto">
            <a:xfrm rot="17348115">
              <a:off x="2385" y="1320"/>
              <a:ext cx="438" cy="157"/>
            </a:xfrm>
            <a:prstGeom prst="rect">
              <a:avLst/>
            </a:prstGeom>
            <a:noFill/>
            <a:ln w="9525">
              <a:noFill/>
              <a:miter lim="800000"/>
              <a:headEnd/>
              <a:tailEnd/>
            </a:ln>
            <a:effectLst/>
          </p:spPr>
          <p:txBody>
            <a:bodyPr wrap="none">
              <a:spAutoFit/>
            </a:bodyPr>
            <a:lstStyle/>
            <a:p>
              <a:r>
                <a:rPr lang="en-US" sz="800" b="0">
                  <a:latin typeface="Times New Roman" pitchFamily="18" charset="0"/>
                </a:rPr>
                <a:t>Exchange</a:t>
              </a:r>
            </a:p>
          </p:txBody>
        </p:sp>
        <p:sp>
          <p:nvSpPr>
            <p:cNvPr id="227406" name="Text Box 78"/>
            <p:cNvSpPr txBox="1">
              <a:spLocks noChangeArrowheads="1"/>
            </p:cNvSpPr>
            <p:nvPr/>
          </p:nvSpPr>
          <p:spPr bwMode="auto">
            <a:xfrm rot="17258152">
              <a:off x="2966" y="1351"/>
              <a:ext cx="413" cy="157"/>
            </a:xfrm>
            <a:prstGeom prst="rect">
              <a:avLst/>
            </a:prstGeom>
            <a:noFill/>
            <a:ln w="9525">
              <a:noFill/>
              <a:miter lim="800000"/>
              <a:headEnd/>
              <a:tailEnd/>
            </a:ln>
            <a:effectLst/>
          </p:spPr>
          <p:txBody>
            <a:bodyPr wrap="none">
              <a:spAutoFit/>
            </a:bodyPr>
            <a:lstStyle/>
            <a:p>
              <a:r>
                <a:rPr lang="en-US" sz="800" b="0" dirty="0" err="1">
                  <a:latin typeface="Times New Roman" pitchFamily="18" charset="0"/>
                </a:rPr>
                <a:t>Madhese</a:t>
              </a:r>
              <a:endParaRPr lang="en-US" sz="800" b="0" dirty="0">
                <a:latin typeface="Times New Roman" pitchFamily="18" charset="0"/>
              </a:endParaRPr>
            </a:p>
          </p:txBody>
        </p:sp>
        <p:sp>
          <p:nvSpPr>
            <p:cNvPr id="227407" name="Text Box 79"/>
            <p:cNvSpPr txBox="1">
              <a:spLocks noChangeArrowheads="1"/>
            </p:cNvSpPr>
            <p:nvPr/>
          </p:nvSpPr>
          <p:spPr bwMode="auto">
            <a:xfrm rot="17258152">
              <a:off x="3121" y="1388"/>
              <a:ext cx="413" cy="157"/>
            </a:xfrm>
            <a:prstGeom prst="rect">
              <a:avLst/>
            </a:prstGeom>
            <a:noFill/>
            <a:ln w="9525">
              <a:noFill/>
              <a:miter lim="800000"/>
              <a:headEnd/>
              <a:tailEnd/>
            </a:ln>
            <a:effectLst/>
          </p:spPr>
          <p:txBody>
            <a:bodyPr wrap="none">
              <a:spAutoFit/>
            </a:bodyPr>
            <a:lstStyle/>
            <a:p>
              <a:r>
                <a:rPr lang="en-US" sz="800" b="0">
                  <a:latin typeface="Times New Roman" pitchFamily="18" charset="0"/>
                </a:rPr>
                <a:t>Purchase</a:t>
              </a:r>
            </a:p>
          </p:txBody>
        </p:sp>
        <p:sp>
          <p:nvSpPr>
            <p:cNvPr id="227408" name="Text Box 80"/>
            <p:cNvSpPr txBox="1">
              <a:spLocks noChangeArrowheads="1"/>
            </p:cNvSpPr>
            <p:nvPr/>
          </p:nvSpPr>
          <p:spPr bwMode="auto">
            <a:xfrm>
              <a:off x="3507" y="1240"/>
              <a:ext cx="487" cy="161"/>
            </a:xfrm>
            <a:prstGeom prst="rect">
              <a:avLst/>
            </a:prstGeom>
            <a:noFill/>
            <a:ln w="9525">
              <a:noFill/>
              <a:miter lim="800000"/>
              <a:headEnd/>
              <a:tailEnd/>
            </a:ln>
            <a:effectLst/>
          </p:spPr>
          <p:txBody>
            <a:bodyPr wrap="none">
              <a:spAutoFit/>
            </a:bodyPr>
            <a:lstStyle/>
            <a:p>
              <a:r>
                <a:rPr lang="en-US" sz="800" b="0">
                  <a:latin typeface="Times New Roman" pitchFamily="18" charset="0"/>
                </a:rPr>
                <a:t>Kathe gurdi</a:t>
              </a:r>
            </a:p>
          </p:txBody>
        </p:sp>
        <p:sp>
          <p:nvSpPr>
            <p:cNvPr id="227409" name="Text Box 81"/>
            <p:cNvSpPr txBox="1">
              <a:spLocks noChangeArrowheads="1"/>
            </p:cNvSpPr>
            <p:nvPr/>
          </p:nvSpPr>
          <p:spPr bwMode="auto">
            <a:xfrm>
              <a:off x="3507" y="1338"/>
              <a:ext cx="427" cy="161"/>
            </a:xfrm>
            <a:prstGeom prst="rect">
              <a:avLst/>
            </a:prstGeom>
            <a:noFill/>
            <a:ln w="9525">
              <a:noFill/>
              <a:miter lim="800000"/>
              <a:headEnd/>
              <a:tailEnd/>
            </a:ln>
            <a:effectLst/>
          </p:spPr>
          <p:txBody>
            <a:bodyPr wrap="none">
              <a:spAutoFit/>
            </a:bodyPr>
            <a:lstStyle/>
            <a:p>
              <a:r>
                <a:rPr lang="en-US" sz="800" b="0">
                  <a:latin typeface="Times New Roman" pitchFamily="18" charset="0"/>
                </a:rPr>
                <a:t>Exchange</a:t>
              </a:r>
            </a:p>
          </p:txBody>
        </p:sp>
        <p:sp>
          <p:nvSpPr>
            <p:cNvPr id="227410" name="Text Box 82"/>
            <p:cNvSpPr txBox="1">
              <a:spLocks noChangeArrowheads="1"/>
            </p:cNvSpPr>
            <p:nvPr/>
          </p:nvSpPr>
          <p:spPr bwMode="auto">
            <a:xfrm>
              <a:off x="4392" y="1249"/>
              <a:ext cx="370" cy="162"/>
            </a:xfrm>
            <a:prstGeom prst="rect">
              <a:avLst/>
            </a:prstGeom>
            <a:noFill/>
            <a:ln w="9525">
              <a:noFill/>
              <a:miter lim="800000"/>
              <a:headEnd/>
              <a:tailEnd/>
            </a:ln>
            <a:effectLst/>
          </p:spPr>
          <p:txBody>
            <a:bodyPr wrap="none">
              <a:spAutoFit/>
            </a:bodyPr>
            <a:lstStyle/>
            <a:p>
              <a:r>
                <a:rPr lang="en-US" sz="800" b="0">
                  <a:latin typeface="Times New Roman" pitchFamily="18" charset="0"/>
                </a:rPr>
                <a:t>Panhele</a:t>
              </a:r>
            </a:p>
          </p:txBody>
        </p:sp>
        <p:sp>
          <p:nvSpPr>
            <p:cNvPr id="227411" name="Text Box 83"/>
            <p:cNvSpPr txBox="1">
              <a:spLocks noChangeArrowheads="1"/>
            </p:cNvSpPr>
            <p:nvPr/>
          </p:nvSpPr>
          <p:spPr bwMode="auto">
            <a:xfrm>
              <a:off x="4366" y="1329"/>
              <a:ext cx="426" cy="162"/>
            </a:xfrm>
            <a:prstGeom prst="rect">
              <a:avLst/>
            </a:prstGeom>
            <a:noFill/>
            <a:ln w="9525">
              <a:noFill/>
              <a:miter lim="800000"/>
              <a:headEnd/>
              <a:tailEnd/>
            </a:ln>
            <a:effectLst/>
          </p:spPr>
          <p:txBody>
            <a:bodyPr wrap="none">
              <a:spAutoFit/>
            </a:bodyPr>
            <a:lstStyle/>
            <a:p>
              <a:r>
                <a:rPr lang="en-US" sz="800" b="0">
                  <a:latin typeface="Times New Roman" pitchFamily="18" charset="0"/>
                </a:rPr>
                <a:t>Exchange</a:t>
              </a:r>
            </a:p>
          </p:txBody>
        </p:sp>
        <p:sp>
          <p:nvSpPr>
            <p:cNvPr id="227412" name="Text Box 84"/>
            <p:cNvSpPr txBox="1">
              <a:spLocks noChangeArrowheads="1"/>
            </p:cNvSpPr>
            <p:nvPr/>
          </p:nvSpPr>
          <p:spPr bwMode="auto">
            <a:xfrm rot="16200000">
              <a:off x="3906" y="1402"/>
              <a:ext cx="393" cy="157"/>
            </a:xfrm>
            <a:prstGeom prst="rect">
              <a:avLst/>
            </a:prstGeom>
            <a:noFill/>
            <a:ln w="9525">
              <a:noFill/>
              <a:miter lim="800000"/>
              <a:headEnd/>
              <a:tailEnd/>
            </a:ln>
            <a:effectLst/>
          </p:spPr>
          <p:txBody>
            <a:bodyPr wrap="none">
              <a:spAutoFit/>
            </a:bodyPr>
            <a:lstStyle/>
            <a:p>
              <a:r>
                <a:rPr lang="en-US" sz="800" b="0">
                  <a:latin typeface="Times New Roman" pitchFamily="18" charset="0"/>
                </a:rPr>
                <a:t>K. gurdi</a:t>
              </a:r>
            </a:p>
          </p:txBody>
        </p:sp>
        <p:sp>
          <p:nvSpPr>
            <p:cNvPr id="227413" name="Text Box 85"/>
            <p:cNvSpPr txBox="1">
              <a:spLocks noChangeArrowheads="1"/>
            </p:cNvSpPr>
            <p:nvPr/>
          </p:nvSpPr>
          <p:spPr bwMode="auto">
            <a:xfrm rot="16200000">
              <a:off x="4024" y="1425"/>
              <a:ext cx="438" cy="157"/>
            </a:xfrm>
            <a:prstGeom prst="rect">
              <a:avLst/>
            </a:prstGeom>
            <a:noFill/>
            <a:ln w="9525">
              <a:noFill/>
              <a:miter lim="800000"/>
              <a:headEnd/>
              <a:tailEnd/>
            </a:ln>
            <a:effectLst/>
          </p:spPr>
          <p:txBody>
            <a:bodyPr wrap="none">
              <a:spAutoFit/>
            </a:bodyPr>
            <a:lstStyle/>
            <a:p>
              <a:r>
                <a:rPr lang="en-US" sz="800" b="0">
                  <a:latin typeface="Times New Roman" pitchFamily="18" charset="0"/>
                </a:rPr>
                <a:t>Exchange</a:t>
              </a:r>
            </a:p>
          </p:txBody>
        </p:sp>
        <p:sp>
          <p:nvSpPr>
            <p:cNvPr id="227414" name="Text Box 86"/>
            <p:cNvSpPr txBox="1">
              <a:spLocks noChangeArrowheads="1"/>
            </p:cNvSpPr>
            <p:nvPr/>
          </p:nvSpPr>
          <p:spPr bwMode="auto">
            <a:xfrm rot="16200000">
              <a:off x="3862" y="1010"/>
              <a:ext cx="454" cy="157"/>
            </a:xfrm>
            <a:prstGeom prst="rect">
              <a:avLst/>
            </a:prstGeom>
            <a:noFill/>
            <a:ln w="9525">
              <a:noFill/>
              <a:miter lim="800000"/>
              <a:headEnd/>
              <a:tailEnd/>
            </a:ln>
            <a:effectLst/>
          </p:spPr>
          <p:txBody>
            <a:bodyPr wrap="none">
              <a:spAutoFit/>
            </a:bodyPr>
            <a:lstStyle/>
            <a:p>
              <a:r>
                <a:rPr lang="en-US" sz="800" b="0">
                  <a:latin typeface="Times New Roman" pitchFamily="18" charset="0"/>
                </a:rPr>
                <a:t>Seto gurdi</a:t>
              </a:r>
            </a:p>
          </p:txBody>
        </p:sp>
        <p:sp>
          <p:nvSpPr>
            <p:cNvPr id="227415" name="Text Box 87"/>
            <p:cNvSpPr txBox="1">
              <a:spLocks noChangeArrowheads="1"/>
            </p:cNvSpPr>
            <p:nvPr/>
          </p:nvSpPr>
          <p:spPr bwMode="auto">
            <a:xfrm rot="16200000">
              <a:off x="4024" y="978"/>
              <a:ext cx="438" cy="157"/>
            </a:xfrm>
            <a:prstGeom prst="rect">
              <a:avLst/>
            </a:prstGeom>
            <a:noFill/>
            <a:ln w="9525">
              <a:noFill/>
              <a:miter lim="800000"/>
              <a:headEnd/>
              <a:tailEnd/>
            </a:ln>
            <a:effectLst/>
          </p:spPr>
          <p:txBody>
            <a:bodyPr wrap="none">
              <a:spAutoFit/>
            </a:bodyPr>
            <a:lstStyle/>
            <a:p>
              <a:r>
                <a:rPr lang="en-US" sz="800" b="0">
                  <a:latin typeface="Times New Roman" pitchFamily="18" charset="0"/>
                </a:rPr>
                <a:t>Exchange</a:t>
              </a:r>
            </a:p>
          </p:txBody>
        </p:sp>
        <p:sp>
          <p:nvSpPr>
            <p:cNvPr id="227416" name="Oval 88"/>
            <p:cNvSpPr>
              <a:spLocks noChangeArrowheads="1"/>
            </p:cNvSpPr>
            <p:nvPr/>
          </p:nvSpPr>
          <p:spPr bwMode="auto">
            <a:xfrm>
              <a:off x="2291" y="1999"/>
              <a:ext cx="286" cy="134"/>
            </a:xfrm>
            <a:prstGeom prst="ellipse">
              <a:avLst/>
            </a:prstGeom>
            <a:solidFill>
              <a:srgbClr val="FF0000"/>
            </a:solidFill>
            <a:ln w="9525">
              <a:solidFill>
                <a:schemeClr val="tx1"/>
              </a:solidFill>
              <a:round/>
              <a:headEnd/>
              <a:tailEnd/>
            </a:ln>
            <a:effectLst/>
          </p:spPr>
          <p:txBody>
            <a:bodyPr wrap="none" anchor="ctr"/>
            <a:lstStyle/>
            <a:p>
              <a:pPr algn="ctr"/>
              <a:r>
                <a:rPr lang="en-US" sz="1000" b="0">
                  <a:latin typeface="Times New Roman" pitchFamily="18" charset="0"/>
                </a:rPr>
                <a:t>37</a:t>
              </a:r>
            </a:p>
          </p:txBody>
        </p:sp>
        <p:sp>
          <p:nvSpPr>
            <p:cNvPr id="227417" name="Line 89"/>
            <p:cNvSpPr>
              <a:spLocks noChangeShapeType="1"/>
            </p:cNvSpPr>
            <p:nvPr/>
          </p:nvSpPr>
          <p:spPr bwMode="auto">
            <a:xfrm>
              <a:off x="2434" y="1731"/>
              <a:ext cx="0" cy="268"/>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418" name="Line 90"/>
            <p:cNvSpPr>
              <a:spLocks noChangeShapeType="1"/>
            </p:cNvSpPr>
            <p:nvPr/>
          </p:nvSpPr>
          <p:spPr bwMode="auto">
            <a:xfrm flipV="1">
              <a:off x="2362" y="1731"/>
              <a:ext cx="0" cy="268"/>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419" name="Oval 91"/>
            <p:cNvSpPr>
              <a:spLocks noChangeArrowheads="1"/>
            </p:cNvSpPr>
            <p:nvPr/>
          </p:nvSpPr>
          <p:spPr bwMode="auto">
            <a:xfrm>
              <a:off x="3006" y="1910"/>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110</a:t>
              </a:r>
            </a:p>
          </p:txBody>
        </p:sp>
        <p:sp>
          <p:nvSpPr>
            <p:cNvPr id="227420" name="Line 92"/>
            <p:cNvSpPr>
              <a:spLocks noChangeShapeType="1"/>
            </p:cNvSpPr>
            <p:nvPr/>
          </p:nvSpPr>
          <p:spPr bwMode="auto">
            <a:xfrm flipH="1">
              <a:off x="2577" y="1999"/>
              <a:ext cx="429" cy="45"/>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421" name="Oval 93"/>
            <p:cNvSpPr>
              <a:spLocks noChangeArrowheads="1"/>
            </p:cNvSpPr>
            <p:nvPr/>
          </p:nvSpPr>
          <p:spPr bwMode="auto">
            <a:xfrm>
              <a:off x="2362" y="2535"/>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38</a:t>
              </a:r>
            </a:p>
          </p:txBody>
        </p:sp>
        <p:sp>
          <p:nvSpPr>
            <p:cNvPr id="227422" name="Line 94"/>
            <p:cNvSpPr>
              <a:spLocks noChangeShapeType="1"/>
            </p:cNvSpPr>
            <p:nvPr/>
          </p:nvSpPr>
          <p:spPr bwMode="auto">
            <a:xfrm>
              <a:off x="2434" y="2133"/>
              <a:ext cx="71" cy="402"/>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423" name="Oval 95"/>
            <p:cNvSpPr>
              <a:spLocks noChangeArrowheads="1"/>
            </p:cNvSpPr>
            <p:nvPr/>
          </p:nvSpPr>
          <p:spPr bwMode="auto">
            <a:xfrm>
              <a:off x="1790" y="2535"/>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9</a:t>
              </a:r>
            </a:p>
          </p:txBody>
        </p:sp>
        <p:sp>
          <p:nvSpPr>
            <p:cNvPr id="227424" name="Line 96"/>
            <p:cNvSpPr>
              <a:spLocks noChangeShapeType="1"/>
            </p:cNvSpPr>
            <p:nvPr/>
          </p:nvSpPr>
          <p:spPr bwMode="auto">
            <a:xfrm rot="19450616" flipH="1">
              <a:off x="1853" y="2224"/>
              <a:ext cx="652" cy="214"/>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425" name="Oval 97"/>
            <p:cNvSpPr>
              <a:spLocks noChangeArrowheads="1"/>
            </p:cNvSpPr>
            <p:nvPr/>
          </p:nvSpPr>
          <p:spPr bwMode="auto">
            <a:xfrm>
              <a:off x="1003" y="2669"/>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144</a:t>
              </a:r>
            </a:p>
          </p:txBody>
        </p:sp>
        <p:sp>
          <p:nvSpPr>
            <p:cNvPr id="227426" name="Line 98"/>
            <p:cNvSpPr>
              <a:spLocks noChangeShapeType="1"/>
            </p:cNvSpPr>
            <p:nvPr/>
          </p:nvSpPr>
          <p:spPr bwMode="auto">
            <a:xfrm flipH="1">
              <a:off x="1289" y="2579"/>
              <a:ext cx="501" cy="134"/>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427" name="Text Box 99"/>
            <p:cNvSpPr txBox="1">
              <a:spLocks noChangeArrowheads="1"/>
            </p:cNvSpPr>
            <p:nvPr/>
          </p:nvSpPr>
          <p:spPr bwMode="auto">
            <a:xfrm rot="1161426">
              <a:off x="2500" y="1540"/>
              <a:ext cx="510" cy="149"/>
            </a:xfrm>
            <a:prstGeom prst="rect">
              <a:avLst/>
            </a:prstGeom>
            <a:noFill/>
            <a:ln w="9525">
              <a:noFill/>
              <a:miter lim="800000"/>
              <a:headEnd/>
              <a:tailEnd/>
            </a:ln>
            <a:effectLst/>
          </p:spPr>
          <p:txBody>
            <a:bodyPr wrap="none">
              <a:spAutoFit/>
            </a:bodyPr>
            <a:lstStyle/>
            <a:p>
              <a:r>
                <a:rPr lang="en-US" sz="700" b="0">
                  <a:latin typeface="Times New Roman" pitchFamily="18" charset="0"/>
                </a:rPr>
                <a:t>Sano madhese</a:t>
              </a:r>
            </a:p>
          </p:txBody>
        </p:sp>
        <p:sp>
          <p:nvSpPr>
            <p:cNvPr id="227428" name="Text Box 100"/>
            <p:cNvSpPr txBox="1">
              <a:spLocks noChangeArrowheads="1"/>
            </p:cNvSpPr>
            <p:nvPr/>
          </p:nvSpPr>
          <p:spPr bwMode="auto">
            <a:xfrm rot="1161426">
              <a:off x="2515" y="1651"/>
              <a:ext cx="371" cy="149"/>
            </a:xfrm>
            <a:prstGeom prst="rect">
              <a:avLst/>
            </a:prstGeom>
            <a:noFill/>
            <a:ln w="9525">
              <a:noFill/>
              <a:miter lim="800000"/>
              <a:headEnd/>
              <a:tailEnd/>
            </a:ln>
            <a:effectLst/>
          </p:spPr>
          <p:txBody>
            <a:bodyPr wrap="none">
              <a:spAutoFit/>
            </a:bodyPr>
            <a:lstStyle/>
            <a:p>
              <a:r>
                <a:rPr lang="en-US" sz="700" b="0">
                  <a:latin typeface="Times New Roman" pitchFamily="18" charset="0"/>
                </a:rPr>
                <a:t>Purchase</a:t>
              </a:r>
            </a:p>
          </p:txBody>
        </p:sp>
        <p:sp>
          <p:nvSpPr>
            <p:cNvPr id="227429" name="Text Box 101"/>
            <p:cNvSpPr txBox="1">
              <a:spLocks noChangeArrowheads="1"/>
            </p:cNvSpPr>
            <p:nvPr/>
          </p:nvSpPr>
          <p:spPr bwMode="auto">
            <a:xfrm rot="16304729">
              <a:off x="2047" y="1710"/>
              <a:ext cx="390" cy="157"/>
            </a:xfrm>
            <a:prstGeom prst="rect">
              <a:avLst/>
            </a:prstGeom>
            <a:noFill/>
            <a:ln w="9525">
              <a:noFill/>
              <a:miter lim="800000"/>
              <a:headEnd/>
              <a:tailEnd/>
            </a:ln>
            <a:effectLst/>
          </p:spPr>
          <p:txBody>
            <a:bodyPr wrap="none">
              <a:spAutoFit/>
            </a:bodyPr>
            <a:lstStyle/>
            <a:p>
              <a:r>
                <a:rPr lang="en-US" sz="800" b="0">
                  <a:latin typeface="Times New Roman" pitchFamily="18" charset="0"/>
                </a:rPr>
                <a:t>Mansuli</a:t>
              </a:r>
            </a:p>
          </p:txBody>
        </p:sp>
        <p:sp>
          <p:nvSpPr>
            <p:cNvPr id="227430" name="Text Box 102"/>
            <p:cNvSpPr txBox="1">
              <a:spLocks noChangeArrowheads="1"/>
            </p:cNvSpPr>
            <p:nvPr/>
          </p:nvSpPr>
          <p:spPr bwMode="auto">
            <a:xfrm rot="16304729">
              <a:off x="2292" y="1738"/>
              <a:ext cx="438" cy="157"/>
            </a:xfrm>
            <a:prstGeom prst="rect">
              <a:avLst/>
            </a:prstGeom>
            <a:noFill/>
            <a:ln w="9525">
              <a:noFill/>
              <a:miter lim="800000"/>
              <a:headEnd/>
              <a:tailEnd/>
            </a:ln>
            <a:effectLst/>
          </p:spPr>
          <p:txBody>
            <a:bodyPr wrap="none">
              <a:spAutoFit/>
            </a:bodyPr>
            <a:lstStyle/>
            <a:p>
              <a:r>
                <a:rPr lang="en-US" sz="800" b="0">
                  <a:latin typeface="Times New Roman" pitchFamily="18" charset="0"/>
                </a:rPr>
                <a:t>Exchange</a:t>
              </a:r>
            </a:p>
          </p:txBody>
        </p:sp>
        <p:sp>
          <p:nvSpPr>
            <p:cNvPr id="227431" name="Text Box 103"/>
            <p:cNvSpPr txBox="1">
              <a:spLocks noChangeArrowheads="1"/>
            </p:cNvSpPr>
            <p:nvPr/>
          </p:nvSpPr>
          <p:spPr bwMode="auto">
            <a:xfrm rot="21150225">
              <a:off x="2564" y="1919"/>
              <a:ext cx="402" cy="161"/>
            </a:xfrm>
            <a:prstGeom prst="rect">
              <a:avLst/>
            </a:prstGeom>
            <a:noFill/>
            <a:ln w="9525">
              <a:noFill/>
              <a:miter lim="800000"/>
              <a:headEnd/>
              <a:tailEnd/>
            </a:ln>
            <a:effectLst/>
          </p:spPr>
          <p:txBody>
            <a:bodyPr wrap="none">
              <a:spAutoFit/>
            </a:bodyPr>
            <a:lstStyle/>
            <a:p>
              <a:r>
                <a:rPr lang="en-US" sz="800" b="0">
                  <a:latin typeface="Times New Roman" pitchFamily="18" charset="0"/>
                </a:rPr>
                <a:t>Madhese</a:t>
              </a:r>
            </a:p>
          </p:txBody>
        </p:sp>
        <p:sp>
          <p:nvSpPr>
            <p:cNvPr id="227432" name="Text Box 104"/>
            <p:cNvSpPr txBox="1">
              <a:spLocks noChangeArrowheads="1"/>
            </p:cNvSpPr>
            <p:nvPr/>
          </p:nvSpPr>
          <p:spPr bwMode="auto">
            <a:xfrm rot="-449775">
              <a:off x="2578" y="2011"/>
              <a:ext cx="427" cy="161"/>
            </a:xfrm>
            <a:prstGeom prst="rect">
              <a:avLst/>
            </a:prstGeom>
            <a:noFill/>
            <a:ln w="9525">
              <a:noFill/>
              <a:miter lim="800000"/>
              <a:headEnd/>
              <a:tailEnd/>
            </a:ln>
            <a:effectLst/>
          </p:spPr>
          <p:txBody>
            <a:bodyPr wrap="none">
              <a:spAutoFit/>
            </a:bodyPr>
            <a:lstStyle/>
            <a:p>
              <a:r>
                <a:rPr lang="en-US" sz="800" b="0">
                  <a:latin typeface="Times New Roman" pitchFamily="18" charset="0"/>
                </a:rPr>
                <a:t>Exchange</a:t>
              </a:r>
            </a:p>
          </p:txBody>
        </p:sp>
        <p:sp>
          <p:nvSpPr>
            <p:cNvPr id="227433" name="Text Box 105"/>
            <p:cNvSpPr txBox="1">
              <a:spLocks noChangeArrowheads="1"/>
            </p:cNvSpPr>
            <p:nvPr/>
          </p:nvSpPr>
          <p:spPr bwMode="auto">
            <a:xfrm rot="15932626">
              <a:off x="2138" y="2176"/>
              <a:ext cx="475" cy="158"/>
            </a:xfrm>
            <a:prstGeom prst="rect">
              <a:avLst/>
            </a:prstGeom>
            <a:noFill/>
            <a:ln w="9525">
              <a:noFill/>
              <a:miter lim="800000"/>
              <a:headEnd/>
              <a:tailEnd/>
            </a:ln>
            <a:effectLst/>
          </p:spPr>
          <p:txBody>
            <a:bodyPr wrap="none">
              <a:spAutoFit/>
            </a:bodyPr>
            <a:lstStyle/>
            <a:p>
              <a:r>
                <a:rPr lang="en-US" sz="800" b="0">
                  <a:latin typeface="Times New Roman" pitchFamily="18" charset="0"/>
                </a:rPr>
                <a:t>Mana muri</a:t>
              </a:r>
            </a:p>
          </p:txBody>
        </p:sp>
        <p:sp>
          <p:nvSpPr>
            <p:cNvPr id="227434" name="Text Box 106"/>
            <p:cNvSpPr txBox="1">
              <a:spLocks noChangeArrowheads="1"/>
            </p:cNvSpPr>
            <p:nvPr/>
          </p:nvSpPr>
          <p:spPr bwMode="auto">
            <a:xfrm rot="15931789">
              <a:off x="2301" y="2212"/>
              <a:ext cx="438" cy="157"/>
            </a:xfrm>
            <a:prstGeom prst="rect">
              <a:avLst/>
            </a:prstGeom>
            <a:noFill/>
            <a:ln w="9525">
              <a:noFill/>
              <a:miter lim="800000"/>
              <a:headEnd/>
              <a:tailEnd/>
            </a:ln>
            <a:effectLst/>
          </p:spPr>
          <p:txBody>
            <a:bodyPr wrap="none">
              <a:spAutoFit/>
            </a:bodyPr>
            <a:lstStyle/>
            <a:p>
              <a:r>
                <a:rPr lang="en-US" sz="800" b="0">
                  <a:latin typeface="Times New Roman" pitchFamily="18" charset="0"/>
                </a:rPr>
                <a:t>Exchange</a:t>
              </a:r>
            </a:p>
          </p:txBody>
        </p:sp>
        <p:sp>
          <p:nvSpPr>
            <p:cNvPr id="227435" name="Text Box 107"/>
            <p:cNvSpPr txBox="1">
              <a:spLocks noChangeArrowheads="1"/>
            </p:cNvSpPr>
            <p:nvPr/>
          </p:nvSpPr>
          <p:spPr bwMode="auto">
            <a:xfrm rot="17904562">
              <a:off x="1992" y="2153"/>
              <a:ext cx="333" cy="157"/>
            </a:xfrm>
            <a:prstGeom prst="rect">
              <a:avLst/>
            </a:prstGeom>
            <a:noFill/>
            <a:ln w="9525">
              <a:noFill/>
              <a:miter lim="800000"/>
              <a:headEnd/>
              <a:tailEnd/>
            </a:ln>
            <a:effectLst/>
          </p:spPr>
          <p:txBody>
            <a:bodyPr wrap="none">
              <a:spAutoFit/>
            </a:bodyPr>
            <a:lstStyle/>
            <a:p>
              <a:r>
                <a:rPr lang="en-US" sz="800" b="0">
                  <a:latin typeface="Times New Roman" pitchFamily="18" charset="0"/>
                </a:rPr>
                <a:t>Radha</a:t>
              </a:r>
            </a:p>
          </p:txBody>
        </p:sp>
        <p:sp>
          <p:nvSpPr>
            <p:cNvPr id="227436" name="Text Box 108"/>
            <p:cNvSpPr txBox="1">
              <a:spLocks noChangeArrowheads="1"/>
            </p:cNvSpPr>
            <p:nvPr/>
          </p:nvSpPr>
          <p:spPr bwMode="auto">
            <a:xfrm rot="17753514">
              <a:off x="1995" y="2224"/>
              <a:ext cx="438" cy="157"/>
            </a:xfrm>
            <a:prstGeom prst="rect">
              <a:avLst/>
            </a:prstGeom>
            <a:noFill/>
            <a:ln w="9525">
              <a:noFill/>
              <a:miter lim="800000"/>
              <a:headEnd/>
              <a:tailEnd/>
            </a:ln>
            <a:effectLst/>
          </p:spPr>
          <p:txBody>
            <a:bodyPr wrap="none">
              <a:spAutoFit/>
            </a:bodyPr>
            <a:lstStyle/>
            <a:p>
              <a:r>
                <a:rPr lang="en-US" sz="800" b="0">
                  <a:latin typeface="Times New Roman" pitchFamily="18" charset="0"/>
                </a:rPr>
                <a:t>Exchange</a:t>
              </a:r>
            </a:p>
          </p:txBody>
        </p:sp>
        <p:sp>
          <p:nvSpPr>
            <p:cNvPr id="227437" name="Oval 109"/>
            <p:cNvSpPr>
              <a:spLocks noChangeArrowheads="1"/>
            </p:cNvSpPr>
            <p:nvPr/>
          </p:nvSpPr>
          <p:spPr bwMode="auto">
            <a:xfrm>
              <a:off x="1432" y="1598"/>
              <a:ext cx="287" cy="133"/>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156</a:t>
              </a:r>
            </a:p>
          </p:txBody>
        </p:sp>
        <p:sp>
          <p:nvSpPr>
            <p:cNvPr id="227438" name="Oval 110"/>
            <p:cNvSpPr>
              <a:spLocks noChangeArrowheads="1"/>
            </p:cNvSpPr>
            <p:nvPr/>
          </p:nvSpPr>
          <p:spPr bwMode="auto">
            <a:xfrm>
              <a:off x="1361" y="1821"/>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157</a:t>
              </a:r>
            </a:p>
          </p:txBody>
        </p:sp>
        <p:sp>
          <p:nvSpPr>
            <p:cNvPr id="227439" name="Oval 111"/>
            <p:cNvSpPr>
              <a:spLocks noChangeArrowheads="1"/>
            </p:cNvSpPr>
            <p:nvPr/>
          </p:nvSpPr>
          <p:spPr bwMode="auto">
            <a:xfrm>
              <a:off x="1432" y="2044"/>
              <a:ext cx="287"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158</a:t>
              </a:r>
            </a:p>
          </p:txBody>
        </p:sp>
        <p:sp>
          <p:nvSpPr>
            <p:cNvPr id="227440" name="Oval 112"/>
            <p:cNvSpPr>
              <a:spLocks noChangeArrowheads="1"/>
            </p:cNvSpPr>
            <p:nvPr/>
          </p:nvSpPr>
          <p:spPr bwMode="auto">
            <a:xfrm>
              <a:off x="1432" y="2312"/>
              <a:ext cx="287" cy="133"/>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159</a:t>
              </a:r>
            </a:p>
          </p:txBody>
        </p:sp>
        <p:sp>
          <p:nvSpPr>
            <p:cNvPr id="227441" name="Line 113"/>
            <p:cNvSpPr>
              <a:spLocks noChangeShapeType="1"/>
            </p:cNvSpPr>
            <p:nvPr/>
          </p:nvSpPr>
          <p:spPr bwMode="auto">
            <a:xfrm flipH="1" flipV="1">
              <a:off x="1719" y="1687"/>
              <a:ext cx="643" cy="312"/>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442" name="Line 114"/>
            <p:cNvSpPr>
              <a:spLocks noChangeShapeType="1"/>
            </p:cNvSpPr>
            <p:nvPr/>
          </p:nvSpPr>
          <p:spPr bwMode="auto">
            <a:xfrm flipH="1" flipV="1">
              <a:off x="1647" y="1910"/>
              <a:ext cx="644" cy="134"/>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443" name="Line 115"/>
            <p:cNvSpPr>
              <a:spLocks noChangeShapeType="1"/>
            </p:cNvSpPr>
            <p:nvPr/>
          </p:nvSpPr>
          <p:spPr bwMode="auto">
            <a:xfrm flipH="1">
              <a:off x="1719" y="2088"/>
              <a:ext cx="572" cy="45"/>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444" name="Line 116"/>
            <p:cNvSpPr>
              <a:spLocks noChangeShapeType="1"/>
            </p:cNvSpPr>
            <p:nvPr/>
          </p:nvSpPr>
          <p:spPr bwMode="auto">
            <a:xfrm flipH="1">
              <a:off x="1719" y="2133"/>
              <a:ext cx="572" cy="223"/>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445" name="Oval 117"/>
            <p:cNvSpPr>
              <a:spLocks noChangeArrowheads="1"/>
            </p:cNvSpPr>
            <p:nvPr/>
          </p:nvSpPr>
          <p:spPr bwMode="auto">
            <a:xfrm>
              <a:off x="2219" y="2981"/>
              <a:ext cx="286" cy="134"/>
            </a:xfrm>
            <a:prstGeom prst="ellipse">
              <a:avLst/>
            </a:prstGeom>
            <a:solidFill>
              <a:srgbClr val="FF0000"/>
            </a:solidFill>
            <a:ln w="9525">
              <a:solidFill>
                <a:schemeClr val="tx1"/>
              </a:solidFill>
              <a:round/>
              <a:headEnd/>
              <a:tailEnd/>
            </a:ln>
            <a:effectLst/>
          </p:spPr>
          <p:txBody>
            <a:bodyPr wrap="none" anchor="ctr"/>
            <a:lstStyle/>
            <a:p>
              <a:pPr algn="ctr"/>
              <a:r>
                <a:rPr lang="en-US" sz="1000" b="0">
                  <a:latin typeface="Times New Roman" pitchFamily="18" charset="0"/>
                </a:rPr>
                <a:t>90</a:t>
              </a:r>
            </a:p>
          </p:txBody>
        </p:sp>
        <p:sp>
          <p:nvSpPr>
            <p:cNvPr id="227446" name="Line 118"/>
            <p:cNvSpPr>
              <a:spLocks noChangeShapeType="1"/>
            </p:cNvSpPr>
            <p:nvPr/>
          </p:nvSpPr>
          <p:spPr bwMode="auto">
            <a:xfrm flipH="1">
              <a:off x="2362" y="2669"/>
              <a:ext cx="143" cy="312"/>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447" name="Line 119"/>
            <p:cNvSpPr>
              <a:spLocks noChangeShapeType="1"/>
            </p:cNvSpPr>
            <p:nvPr/>
          </p:nvSpPr>
          <p:spPr bwMode="auto">
            <a:xfrm flipH="1" flipV="1">
              <a:off x="2005" y="2669"/>
              <a:ext cx="286" cy="312"/>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448" name="Text Box 120"/>
            <p:cNvSpPr txBox="1">
              <a:spLocks noChangeArrowheads="1"/>
            </p:cNvSpPr>
            <p:nvPr/>
          </p:nvSpPr>
          <p:spPr bwMode="auto">
            <a:xfrm rot="2373841">
              <a:off x="1801" y="1661"/>
              <a:ext cx="324" cy="161"/>
            </a:xfrm>
            <a:prstGeom prst="rect">
              <a:avLst/>
            </a:prstGeom>
            <a:noFill/>
            <a:ln w="9525">
              <a:noFill/>
              <a:miter lim="800000"/>
              <a:headEnd/>
              <a:tailEnd/>
            </a:ln>
            <a:effectLst/>
          </p:spPr>
          <p:txBody>
            <a:bodyPr wrap="none">
              <a:spAutoFit/>
            </a:bodyPr>
            <a:lstStyle/>
            <a:p>
              <a:r>
                <a:rPr lang="en-US" sz="800" b="0">
                  <a:latin typeface="Times New Roman" pitchFamily="18" charset="0"/>
                </a:rPr>
                <a:t>Radha</a:t>
              </a:r>
            </a:p>
          </p:txBody>
        </p:sp>
        <p:sp>
          <p:nvSpPr>
            <p:cNvPr id="227449" name="Text Box 121"/>
            <p:cNvSpPr txBox="1">
              <a:spLocks noChangeArrowheads="1"/>
            </p:cNvSpPr>
            <p:nvPr/>
          </p:nvSpPr>
          <p:spPr bwMode="auto">
            <a:xfrm rot="2373841">
              <a:off x="1646" y="1734"/>
              <a:ext cx="427" cy="161"/>
            </a:xfrm>
            <a:prstGeom prst="rect">
              <a:avLst/>
            </a:prstGeom>
            <a:noFill/>
            <a:ln w="9525">
              <a:noFill/>
              <a:miter lim="800000"/>
              <a:headEnd/>
              <a:tailEnd/>
            </a:ln>
            <a:effectLst/>
          </p:spPr>
          <p:txBody>
            <a:bodyPr wrap="none">
              <a:spAutoFit/>
            </a:bodyPr>
            <a:lstStyle/>
            <a:p>
              <a:r>
                <a:rPr lang="en-US" sz="800" b="0">
                  <a:latin typeface="Times New Roman" pitchFamily="18" charset="0"/>
                </a:rPr>
                <a:t>Exchange</a:t>
              </a:r>
            </a:p>
          </p:txBody>
        </p:sp>
        <p:sp>
          <p:nvSpPr>
            <p:cNvPr id="227450" name="Text Box 122"/>
            <p:cNvSpPr txBox="1">
              <a:spLocks noChangeArrowheads="1"/>
            </p:cNvSpPr>
            <p:nvPr/>
          </p:nvSpPr>
          <p:spPr bwMode="auto">
            <a:xfrm rot="1175244">
              <a:off x="1643" y="1850"/>
              <a:ext cx="500" cy="161"/>
            </a:xfrm>
            <a:prstGeom prst="rect">
              <a:avLst/>
            </a:prstGeom>
            <a:noFill/>
            <a:ln w="9525">
              <a:noFill/>
              <a:miter lim="800000"/>
              <a:headEnd/>
              <a:tailEnd/>
            </a:ln>
            <a:effectLst/>
          </p:spPr>
          <p:txBody>
            <a:bodyPr wrap="none">
              <a:spAutoFit/>
            </a:bodyPr>
            <a:lstStyle/>
            <a:p>
              <a:r>
                <a:rPr lang="en-US" sz="800" b="0">
                  <a:latin typeface="Times New Roman" pitchFamily="18" charset="0"/>
                </a:rPr>
                <a:t>Mixed grain</a:t>
              </a:r>
            </a:p>
          </p:txBody>
        </p:sp>
        <p:sp>
          <p:nvSpPr>
            <p:cNvPr id="227451" name="Text Box 123"/>
            <p:cNvSpPr txBox="1">
              <a:spLocks noChangeArrowheads="1"/>
            </p:cNvSpPr>
            <p:nvPr/>
          </p:nvSpPr>
          <p:spPr bwMode="auto">
            <a:xfrm rot="1175244">
              <a:off x="1650" y="1926"/>
              <a:ext cx="392" cy="149"/>
            </a:xfrm>
            <a:prstGeom prst="rect">
              <a:avLst/>
            </a:prstGeom>
            <a:noFill/>
            <a:ln w="9525">
              <a:noFill/>
              <a:miter lim="800000"/>
              <a:headEnd/>
              <a:tailEnd/>
            </a:ln>
            <a:effectLst/>
          </p:spPr>
          <p:txBody>
            <a:bodyPr wrap="none">
              <a:spAutoFit/>
            </a:bodyPr>
            <a:lstStyle/>
            <a:p>
              <a:r>
                <a:rPr lang="en-US" sz="700" b="0">
                  <a:latin typeface="Times New Roman" pitchFamily="18" charset="0"/>
                </a:rPr>
                <a:t>Exchange</a:t>
              </a:r>
              <a:endParaRPr lang="en-US" sz="800" b="0">
                <a:latin typeface="Times New Roman" pitchFamily="18" charset="0"/>
              </a:endParaRPr>
            </a:p>
          </p:txBody>
        </p:sp>
        <p:sp>
          <p:nvSpPr>
            <p:cNvPr id="227452" name="Text Box 124"/>
            <p:cNvSpPr txBox="1">
              <a:spLocks noChangeArrowheads="1"/>
            </p:cNvSpPr>
            <p:nvPr/>
          </p:nvSpPr>
          <p:spPr bwMode="auto">
            <a:xfrm>
              <a:off x="1704" y="2012"/>
              <a:ext cx="371" cy="149"/>
            </a:xfrm>
            <a:prstGeom prst="rect">
              <a:avLst/>
            </a:prstGeom>
            <a:noFill/>
            <a:ln w="9525">
              <a:noFill/>
              <a:miter lim="800000"/>
              <a:headEnd/>
              <a:tailEnd/>
            </a:ln>
            <a:effectLst/>
          </p:spPr>
          <p:txBody>
            <a:bodyPr wrap="none">
              <a:spAutoFit/>
            </a:bodyPr>
            <a:lstStyle/>
            <a:p>
              <a:r>
                <a:rPr lang="en-US" sz="700" b="0">
                  <a:latin typeface="Times New Roman" pitchFamily="18" charset="0"/>
                </a:rPr>
                <a:t>Madhese</a:t>
              </a:r>
              <a:endParaRPr lang="en-US" sz="800" b="0">
                <a:latin typeface="Times New Roman" pitchFamily="18" charset="0"/>
              </a:endParaRPr>
            </a:p>
          </p:txBody>
        </p:sp>
        <p:sp>
          <p:nvSpPr>
            <p:cNvPr id="227453" name="Text Box 125"/>
            <p:cNvSpPr txBox="1">
              <a:spLocks noChangeArrowheads="1"/>
            </p:cNvSpPr>
            <p:nvPr/>
          </p:nvSpPr>
          <p:spPr bwMode="auto">
            <a:xfrm rot="-243025">
              <a:off x="1719" y="2099"/>
              <a:ext cx="392" cy="150"/>
            </a:xfrm>
            <a:prstGeom prst="rect">
              <a:avLst/>
            </a:prstGeom>
            <a:noFill/>
            <a:ln w="9525">
              <a:noFill/>
              <a:miter lim="800000"/>
              <a:headEnd/>
              <a:tailEnd/>
            </a:ln>
            <a:effectLst/>
          </p:spPr>
          <p:txBody>
            <a:bodyPr wrap="none">
              <a:spAutoFit/>
            </a:bodyPr>
            <a:lstStyle/>
            <a:p>
              <a:r>
                <a:rPr lang="en-US" sz="700" b="0">
                  <a:latin typeface="Times New Roman" pitchFamily="18" charset="0"/>
                </a:rPr>
                <a:t>Exchange</a:t>
              </a:r>
              <a:endParaRPr lang="en-US" sz="800" b="0">
                <a:latin typeface="Times New Roman" pitchFamily="18" charset="0"/>
              </a:endParaRPr>
            </a:p>
          </p:txBody>
        </p:sp>
        <p:sp>
          <p:nvSpPr>
            <p:cNvPr id="227454" name="Text Box 126"/>
            <p:cNvSpPr txBox="1">
              <a:spLocks noChangeArrowheads="1"/>
            </p:cNvSpPr>
            <p:nvPr/>
          </p:nvSpPr>
          <p:spPr bwMode="auto">
            <a:xfrm rot="19825543">
              <a:off x="1660" y="2194"/>
              <a:ext cx="325" cy="161"/>
            </a:xfrm>
            <a:prstGeom prst="rect">
              <a:avLst/>
            </a:prstGeom>
            <a:noFill/>
            <a:ln w="9525">
              <a:noFill/>
              <a:miter lim="800000"/>
              <a:headEnd/>
              <a:tailEnd/>
            </a:ln>
            <a:effectLst/>
          </p:spPr>
          <p:txBody>
            <a:bodyPr wrap="none">
              <a:spAutoFit/>
            </a:bodyPr>
            <a:lstStyle/>
            <a:p>
              <a:r>
                <a:rPr lang="en-US" sz="800" b="0">
                  <a:latin typeface="Times New Roman" pitchFamily="18" charset="0"/>
                </a:rPr>
                <a:t>Radha</a:t>
              </a:r>
            </a:p>
          </p:txBody>
        </p:sp>
        <p:sp>
          <p:nvSpPr>
            <p:cNvPr id="227455" name="Text Box 127"/>
            <p:cNvSpPr txBox="1">
              <a:spLocks noChangeArrowheads="1"/>
            </p:cNvSpPr>
            <p:nvPr/>
          </p:nvSpPr>
          <p:spPr bwMode="auto">
            <a:xfrm rot="19825543">
              <a:off x="1657" y="2306"/>
              <a:ext cx="392" cy="149"/>
            </a:xfrm>
            <a:prstGeom prst="rect">
              <a:avLst/>
            </a:prstGeom>
            <a:noFill/>
            <a:ln w="9525">
              <a:noFill/>
              <a:miter lim="800000"/>
              <a:headEnd/>
              <a:tailEnd/>
            </a:ln>
            <a:effectLst/>
          </p:spPr>
          <p:txBody>
            <a:bodyPr wrap="none">
              <a:spAutoFit/>
            </a:bodyPr>
            <a:lstStyle/>
            <a:p>
              <a:r>
                <a:rPr lang="en-US" sz="700" b="0">
                  <a:latin typeface="Times New Roman" pitchFamily="18" charset="0"/>
                </a:rPr>
                <a:t>Exchange</a:t>
              </a:r>
              <a:endParaRPr lang="en-US" sz="800" b="0">
                <a:latin typeface="Times New Roman" pitchFamily="18" charset="0"/>
              </a:endParaRPr>
            </a:p>
          </p:txBody>
        </p:sp>
        <p:sp>
          <p:nvSpPr>
            <p:cNvPr id="227456" name="Text Box 128"/>
            <p:cNvSpPr txBox="1">
              <a:spLocks noChangeArrowheads="1"/>
            </p:cNvSpPr>
            <p:nvPr/>
          </p:nvSpPr>
          <p:spPr bwMode="auto">
            <a:xfrm rot="-1430535">
              <a:off x="1226" y="2526"/>
              <a:ext cx="591" cy="161"/>
            </a:xfrm>
            <a:prstGeom prst="rect">
              <a:avLst/>
            </a:prstGeom>
            <a:noFill/>
            <a:ln w="9525">
              <a:noFill/>
              <a:miter lim="800000"/>
              <a:headEnd/>
              <a:tailEnd/>
            </a:ln>
            <a:effectLst/>
          </p:spPr>
          <p:txBody>
            <a:bodyPr wrap="none">
              <a:spAutoFit/>
            </a:bodyPr>
            <a:lstStyle/>
            <a:p>
              <a:r>
                <a:rPr lang="en-US" sz="800" b="0">
                  <a:latin typeface="Times New Roman" pitchFamily="18" charset="0"/>
                </a:rPr>
                <a:t>Thulo madhese</a:t>
              </a:r>
            </a:p>
          </p:txBody>
        </p:sp>
        <p:sp>
          <p:nvSpPr>
            <p:cNvPr id="227457" name="Text Box 129"/>
            <p:cNvSpPr txBox="1">
              <a:spLocks noChangeArrowheads="1"/>
            </p:cNvSpPr>
            <p:nvPr/>
          </p:nvSpPr>
          <p:spPr bwMode="auto">
            <a:xfrm rot="-1430535">
              <a:off x="1440" y="2634"/>
              <a:ext cx="255" cy="161"/>
            </a:xfrm>
            <a:prstGeom prst="rect">
              <a:avLst/>
            </a:prstGeom>
            <a:noFill/>
            <a:ln w="9525">
              <a:noFill/>
              <a:miter lim="800000"/>
              <a:headEnd/>
              <a:tailEnd/>
            </a:ln>
            <a:effectLst/>
          </p:spPr>
          <p:txBody>
            <a:bodyPr wrap="none">
              <a:spAutoFit/>
            </a:bodyPr>
            <a:lstStyle/>
            <a:p>
              <a:r>
                <a:rPr lang="en-US" sz="800" b="0">
                  <a:latin typeface="Times New Roman" pitchFamily="18" charset="0"/>
                </a:rPr>
                <a:t>Gift</a:t>
              </a:r>
            </a:p>
          </p:txBody>
        </p:sp>
        <p:sp>
          <p:nvSpPr>
            <p:cNvPr id="227458" name="Text Box 130"/>
            <p:cNvSpPr txBox="1">
              <a:spLocks noChangeArrowheads="1"/>
            </p:cNvSpPr>
            <p:nvPr/>
          </p:nvSpPr>
          <p:spPr bwMode="auto">
            <a:xfrm rot="17057402">
              <a:off x="2200" y="2639"/>
              <a:ext cx="389" cy="157"/>
            </a:xfrm>
            <a:prstGeom prst="rect">
              <a:avLst/>
            </a:prstGeom>
            <a:noFill/>
            <a:ln w="9525">
              <a:noFill/>
              <a:miter lim="800000"/>
              <a:headEnd/>
              <a:tailEnd/>
            </a:ln>
            <a:effectLst/>
          </p:spPr>
          <p:txBody>
            <a:bodyPr wrap="none">
              <a:spAutoFit/>
            </a:bodyPr>
            <a:lstStyle/>
            <a:p>
              <a:r>
                <a:rPr lang="en-US" sz="800" b="0" dirty="0" err="1">
                  <a:latin typeface="Times New Roman" pitchFamily="18" charset="0"/>
                </a:rPr>
                <a:t>Mansuli</a:t>
              </a:r>
              <a:endParaRPr lang="en-US" sz="800" b="0" dirty="0">
                <a:latin typeface="Times New Roman" pitchFamily="18" charset="0"/>
              </a:endParaRPr>
            </a:p>
          </p:txBody>
        </p:sp>
        <p:sp>
          <p:nvSpPr>
            <p:cNvPr id="227459" name="Text Box 131"/>
            <p:cNvSpPr txBox="1">
              <a:spLocks noChangeArrowheads="1"/>
            </p:cNvSpPr>
            <p:nvPr/>
          </p:nvSpPr>
          <p:spPr bwMode="auto">
            <a:xfrm rot="17057402">
              <a:off x="2383" y="2702"/>
              <a:ext cx="261" cy="157"/>
            </a:xfrm>
            <a:prstGeom prst="rect">
              <a:avLst/>
            </a:prstGeom>
            <a:noFill/>
            <a:ln w="9525">
              <a:noFill/>
              <a:miter lim="800000"/>
              <a:headEnd/>
              <a:tailEnd/>
            </a:ln>
            <a:effectLst/>
          </p:spPr>
          <p:txBody>
            <a:bodyPr wrap="none">
              <a:spAutoFit/>
            </a:bodyPr>
            <a:lstStyle/>
            <a:p>
              <a:r>
                <a:rPr lang="en-US" sz="800" b="0">
                  <a:latin typeface="Times New Roman" pitchFamily="18" charset="0"/>
                </a:rPr>
                <a:t>Gift</a:t>
              </a:r>
            </a:p>
          </p:txBody>
        </p:sp>
        <p:sp>
          <p:nvSpPr>
            <p:cNvPr id="227460" name="Text Box 132"/>
            <p:cNvSpPr txBox="1">
              <a:spLocks noChangeArrowheads="1"/>
            </p:cNvSpPr>
            <p:nvPr/>
          </p:nvSpPr>
          <p:spPr bwMode="auto">
            <a:xfrm rot="14445109">
              <a:off x="1723" y="2733"/>
              <a:ext cx="539" cy="157"/>
            </a:xfrm>
            <a:prstGeom prst="rect">
              <a:avLst/>
            </a:prstGeom>
            <a:noFill/>
            <a:ln w="9525">
              <a:noFill/>
              <a:miter lim="800000"/>
              <a:headEnd/>
              <a:tailEnd/>
            </a:ln>
            <a:effectLst/>
          </p:spPr>
          <p:txBody>
            <a:bodyPr wrap="none">
              <a:spAutoFit/>
            </a:bodyPr>
            <a:lstStyle/>
            <a:p>
              <a:r>
                <a:rPr lang="en-US" sz="800" b="0">
                  <a:latin typeface="Times New Roman" pitchFamily="18" charset="0"/>
                </a:rPr>
                <a:t>Pakhe jarneli</a:t>
              </a:r>
            </a:p>
          </p:txBody>
        </p:sp>
        <p:sp>
          <p:nvSpPr>
            <p:cNvPr id="227461" name="Text Box 133"/>
            <p:cNvSpPr txBox="1">
              <a:spLocks noChangeArrowheads="1"/>
            </p:cNvSpPr>
            <p:nvPr/>
          </p:nvSpPr>
          <p:spPr bwMode="auto">
            <a:xfrm rot="14445109">
              <a:off x="1959" y="2713"/>
              <a:ext cx="413" cy="157"/>
            </a:xfrm>
            <a:prstGeom prst="rect">
              <a:avLst/>
            </a:prstGeom>
            <a:noFill/>
            <a:ln w="9525">
              <a:noFill/>
              <a:miter lim="800000"/>
              <a:headEnd/>
              <a:tailEnd/>
            </a:ln>
            <a:effectLst/>
          </p:spPr>
          <p:txBody>
            <a:bodyPr wrap="none">
              <a:spAutoFit/>
            </a:bodyPr>
            <a:lstStyle/>
            <a:p>
              <a:r>
                <a:rPr lang="en-US" sz="800" b="0">
                  <a:latin typeface="Times New Roman" pitchFamily="18" charset="0"/>
                </a:rPr>
                <a:t>Purchase</a:t>
              </a:r>
            </a:p>
          </p:txBody>
        </p:sp>
        <p:sp>
          <p:nvSpPr>
            <p:cNvPr id="227462" name="Oval 134"/>
            <p:cNvSpPr>
              <a:spLocks noChangeArrowheads="1"/>
            </p:cNvSpPr>
            <p:nvPr/>
          </p:nvSpPr>
          <p:spPr bwMode="auto">
            <a:xfrm>
              <a:off x="2935" y="3293"/>
              <a:ext cx="286" cy="134"/>
            </a:xfrm>
            <a:prstGeom prst="ellipse">
              <a:avLst/>
            </a:prstGeom>
            <a:solidFill>
              <a:srgbClr val="FF0000"/>
            </a:solidFill>
            <a:ln w="9525">
              <a:solidFill>
                <a:schemeClr val="tx1"/>
              </a:solidFill>
              <a:round/>
              <a:headEnd/>
              <a:tailEnd/>
            </a:ln>
            <a:effectLst/>
          </p:spPr>
          <p:txBody>
            <a:bodyPr wrap="none" anchor="ctr"/>
            <a:lstStyle/>
            <a:p>
              <a:pPr algn="ctr"/>
              <a:r>
                <a:rPr lang="en-US" sz="1000" b="0">
                  <a:latin typeface="Times New Roman" pitchFamily="18" charset="0"/>
                </a:rPr>
                <a:t>78</a:t>
              </a:r>
            </a:p>
          </p:txBody>
        </p:sp>
        <p:sp>
          <p:nvSpPr>
            <p:cNvPr id="227463" name="Oval 135"/>
            <p:cNvSpPr>
              <a:spLocks noChangeArrowheads="1"/>
            </p:cNvSpPr>
            <p:nvPr/>
          </p:nvSpPr>
          <p:spPr bwMode="auto">
            <a:xfrm>
              <a:off x="1432" y="3160"/>
              <a:ext cx="287" cy="133"/>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8</a:t>
              </a:r>
            </a:p>
          </p:txBody>
        </p:sp>
        <p:sp>
          <p:nvSpPr>
            <p:cNvPr id="227464" name="Line 136"/>
            <p:cNvSpPr>
              <a:spLocks noChangeShapeType="1"/>
            </p:cNvSpPr>
            <p:nvPr/>
          </p:nvSpPr>
          <p:spPr bwMode="auto">
            <a:xfrm flipV="1">
              <a:off x="1647" y="3070"/>
              <a:ext cx="572" cy="90"/>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465" name="Line 137"/>
            <p:cNvSpPr>
              <a:spLocks noChangeShapeType="1"/>
            </p:cNvSpPr>
            <p:nvPr/>
          </p:nvSpPr>
          <p:spPr bwMode="auto">
            <a:xfrm flipH="1">
              <a:off x="1719" y="3115"/>
              <a:ext cx="572" cy="89"/>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466" name="Line 138"/>
            <p:cNvSpPr>
              <a:spLocks noChangeShapeType="1"/>
            </p:cNvSpPr>
            <p:nvPr/>
          </p:nvSpPr>
          <p:spPr bwMode="auto">
            <a:xfrm flipH="1" flipV="1">
              <a:off x="2434" y="3115"/>
              <a:ext cx="501" cy="223"/>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467" name="Oval 139"/>
            <p:cNvSpPr>
              <a:spLocks noChangeArrowheads="1"/>
            </p:cNvSpPr>
            <p:nvPr/>
          </p:nvSpPr>
          <p:spPr bwMode="auto">
            <a:xfrm>
              <a:off x="2148" y="3383"/>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206</a:t>
              </a:r>
            </a:p>
          </p:txBody>
        </p:sp>
        <p:sp>
          <p:nvSpPr>
            <p:cNvPr id="227468" name="Oval 140"/>
            <p:cNvSpPr>
              <a:spLocks noChangeArrowheads="1"/>
            </p:cNvSpPr>
            <p:nvPr/>
          </p:nvSpPr>
          <p:spPr bwMode="auto">
            <a:xfrm>
              <a:off x="2577" y="3651"/>
              <a:ext cx="286" cy="133"/>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207</a:t>
              </a:r>
            </a:p>
          </p:txBody>
        </p:sp>
        <p:sp>
          <p:nvSpPr>
            <p:cNvPr id="227469" name="Oval 141"/>
            <p:cNvSpPr>
              <a:spLocks noChangeArrowheads="1"/>
            </p:cNvSpPr>
            <p:nvPr/>
          </p:nvSpPr>
          <p:spPr bwMode="auto">
            <a:xfrm>
              <a:off x="3364" y="3651"/>
              <a:ext cx="286" cy="133"/>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OS</a:t>
              </a:r>
            </a:p>
          </p:txBody>
        </p:sp>
        <p:sp>
          <p:nvSpPr>
            <p:cNvPr id="227470" name="Line 142"/>
            <p:cNvSpPr>
              <a:spLocks noChangeShapeType="1"/>
            </p:cNvSpPr>
            <p:nvPr/>
          </p:nvSpPr>
          <p:spPr bwMode="auto">
            <a:xfrm flipH="1">
              <a:off x="2434" y="3383"/>
              <a:ext cx="501" cy="44"/>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471" name="Line 143"/>
            <p:cNvSpPr>
              <a:spLocks noChangeShapeType="1"/>
            </p:cNvSpPr>
            <p:nvPr/>
          </p:nvSpPr>
          <p:spPr bwMode="auto">
            <a:xfrm flipH="1">
              <a:off x="2720" y="3427"/>
              <a:ext cx="286" cy="224"/>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472" name="Line 144"/>
            <p:cNvSpPr>
              <a:spLocks noChangeShapeType="1"/>
            </p:cNvSpPr>
            <p:nvPr/>
          </p:nvSpPr>
          <p:spPr bwMode="auto">
            <a:xfrm>
              <a:off x="3149" y="3427"/>
              <a:ext cx="358" cy="224"/>
            </a:xfrm>
            <a:prstGeom prst="line">
              <a:avLst/>
            </a:prstGeom>
            <a:noFill/>
            <a:ln w="9525">
              <a:solidFill>
                <a:schemeClr val="tx1"/>
              </a:solidFill>
              <a:prstDash val="dash"/>
              <a:round/>
              <a:headEnd/>
              <a:tailEnd type="triangle" w="med" len="med"/>
            </a:ln>
            <a:effectLst/>
          </p:spPr>
          <p:txBody>
            <a:bodyPr wrap="none" anchor="ctr"/>
            <a:lstStyle/>
            <a:p>
              <a:endParaRPr lang="en-US"/>
            </a:p>
          </p:txBody>
        </p:sp>
        <p:sp>
          <p:nvSpPr>
            <p:cNvPr id="227473" name="Text Box 145"/>
            <p:cNvSpPr txBox="1">
              <a:spLocks noChangeArrowheads="1"/>
            </p:cNvSpPr>
            <p:nvPr/>
          </p:nvSpPr>
          <p:spPr bwMode="auto">
            <a:xfrm rot="-844627">
              <a:off x="1565" y="3041"/>
              <a:ext cx="524" cy="161"/>
            </a:xfrm>
            <a:prstGeom prst="rect">
              <a:avLst/>
            </a:prstGeom>
            <a:noFill/>
            <a:ln w="9525">
              <a:noFill/>
              <a:miter lim="800000"/>
              <a:headEnd/>
              <a:tailEnd/>
            </a:ln>
            <a:effectLst/>
          </p:spPr>
          <p:txBody>
            <a:bodyPr wrap="none">
              <a:spAutoFit/>
            </a:bodyPr>
            <a:lstStyle/>
            <a:p>
              <a:r>
                <a:rPr lang="en-US" sz="800" b="0">
                  <a:latin typeface="Times New Roman" pitchFamily="18" charset="0"/>
                </a:rPr>
                <a:t>Pakhe jarneli</a:t>
              </a:r>
            </a:p>
          </p:txBody>
        </p:sp>
        <p:sp>
          <p:nvSpPr>
            <p:cNvPr id="227474" name="Text Box 146"/>
            <p:cNvSpPr txBox="1">
              <a:spLocks noChangeArrowheads="1"/>
            </p:cNvSpPr>
            <p:nvPr/>
          </p:nvSpPr>
          <p:spPr bwMode="auto">
            <a:xfrm rot="-844627">
              <a:off x="1707" y="3137"/>
              <a:ext cx="426" cy="161"/>
            </a:xfrm>
            <a:prstGeom prst="rect">
              <a:avLst/>
            </a:prstGeom>
            <a:noFill/>
            <a:ln w="9525">
              <a:noFill/>
              <a:miter lim="800000"/>
              <a:headEnd/>
              <a:tailEnd/>
            </a:ln>
            <a:effectLst/>
          </p:spPr>
          <p:txBody>
            <a:bodyPr wrap="none">
              <a:spAutoFit/>
            </a:bodyPr>
            <a:lstStyle/>
            <a:p>
              <a:r>
                <a:rPr lang="en-US" sz="800" b="0">
                  <a:latin typeface="Times New Roman" pitchFamily="18" charset="0"/>
                </a:rPr>
                <a:t>Exchange</a:t>
              </a:r>
            </a:p>
          </p:txBody>
        </p:sp>
        <p:sp>
          <p:nvSpPr>
            <p:cNvPr id="227475" name="Text Box 147"/>
            <p:cNvSpPr txBox="1">
              <a:spLocks noChangeArrowheads="1"/>
            </p:cNvSpPr>
            <p:nvPr/>
          </p:nvSpPr>
          <p:spPr bwMode="auto">
            <a:xfrm rot="2205592">
              <a:off x="2502" y="3089"/>
              <a:ext cx="379" cy="161"/>
            </a:xfrm>
            <a:prstGeom prst="rect">
              <a:avLst/>
            </a:prstGeom>
            <a:noFill/>
            <a:ln w="9525">
              <a:noFill/>
              <a:miter lim="800000"/>
              <a:headEnd/>
              <a:tailEnd/>
            </a:ln>
            <a:effectLst/>
          </p:spPr>
          <p:txBody>
            <a:bodyPr wrap="none">
              <a:spAutoFit/>
            </a:bodyPr>
            <a:lstStyle/>
            <a:p>
              <a:r>
                <a:rPr lang="en-US" sz="800" b="0">
                  <a:latin typeface="Times New Roman" pitchFamily="18" charset="0"/>
                </a:rPr>
                <a:t>Mansuli</a:t>
              </a:r>
            </a:p>
          </p:txBody>
        </p:sp>
        <p:sp>
          <p:nvSpPr>
            <p:cNvPr id="227476" name="Text Box 148"/>
            <p:cNvSpPr txBox="1">
              <a:spLocks noChangeArrowheads="1"/>
            </p:cNvSpPr>
            <p:nvPr/>
          </p:nvSpPr>
          <p:spPr bwMode="auto">
            <a:xfrm rot="2205592">
              <a:off x="2365" y="3130"/>
              <a:ext cx="427" cy="161"/>
            </a:xfrm>
            <a:prstGeom prst="rect">
              <a:avLst/>
            </a:prstGeom>
            <a:noFill/>
            <a:ln w="9525">
              <a:noFill/>
              <a:miter lim="800000"/>
              <a:headEnd/>
              <a:tailEnd/>
            </a:ln>
            <a:effectLst/>
          </p:spPr>
          <p:txBody>
            <a:bodyPr wrap="none">
              <a:spAutoFit/>
            </a:bodyPr>
            <a:lstStyle/>
            <a:p>
              <a:r>
                <a:rPr lang="en-US" sz="800" b="0">
                  <a:latin typeface="Times New Roman" pitchFamily="18" charset="0"/>
                </a:rPr>
                <a:t>Exchange</a:t>
              </a:r>
            </a:p>
          </p:txBody>
        </p:sp>
        <p:sp>
          <p:nvSpPr>
            <p:cNvPr id="227477" name="Text Box 149"/>
            <p:cNvSpPr txBox="1">
              <a:spLocks noChangeArrowheads="1"/>
            </p:cNvSpPr>
            <p:nvPr/>
          </p:nvSpPr>
          <p:spPr bwMode="auto">
            <a:xfrm rot="-439709">
              <a:off x="2349" y="3305"/>
              <a:ext cx="449" cy="161"/>
            </a:xfrm>
            <a:prstGeom prst="rect">
              <a:avLst/>
            </a:prstGeom>
            <a:noFill/>
            <a:ln w="9525">
              <a:noFill/>
              <a:miter lim="800000"/>
              <a:headEnd/>
              <a:tailEnd/>
            </a:ln>
            <a:effectLst/>
          </p:spPr>
          <p:txBody>
            <a:bodyPr wrap="none">
              <a:spAutoFit/>
            </a:bodyPr>
            <a:lstStyle/>
            <a:p>
              <a:r>
                <a:rPr lang="en-US" sz="800" b="0">
                  <a:latin typeface="Times New Roman" pitchFamily="18" charset="0"/>
                </a:rPr>
                <a:t>Naltumme</a:t>
              </a:r>
            </a:p>
          </p:txBody>
        </p:sp>
        <p:sp>
          <p:nvSpPr>
            <p:cNvPr id="227478" name="Text Box 150"/>
            <p:cNvSpPr txBox="1">
              <a:spLocks noChangeArrowheads="1"/>
            </p:cNvSpPr>
            <p:nvPr/>
          </p:nvSpPr>
          <p:spPr bwMode="auto">
            <a:xfrm rot="-439709">
              <a:off x="2482" y="3397"/>
              <a:ext cx="255" cy="161"/>
            </a:xfrm>
            <a:prstGeom prst="rect">
              <a:avLst/>
            </a:prstGeom>
            <a:noFill/>
            <a:ln w="9525">
              <a:noFill/>
              <a:miter lim="800000"/>
              <a:headEnd/>
              <a:tailEnd/>
            </a:ln>
            <a:effectLst/>
          </p:spPr>
          <p:txBody>
            <a:bodyPr wrap="none">
              <a:spAutoFit/>
            </a:bodyPr>
            <a:lstStyle/>
            <a:p>
              <a:r>
                <a:rPr lang="en-US" sz="800" b="0">
                  <a:latin typeface="Times New Roman" pitchFamily="18" charset="0"/>
                </a:rPr>
                <a:t>Gift</a:t>
              </a:r>
            </a:p>
          </p:txBody>
        </p:sp>
        <p:sp>
          <p:nvSpPr>
            <p:cNvPr id="227479" name="Text Box 151"/>
            <p:cNvSpPr txBox="1">
              <a:spLocks noChangeArrowheads="1"/>
            </p:cNvSpPr>
            <p:nvPr/>
          </p:nvSpPr>
          <p:spPr bwMode="auto">
            <a:xfrm rot="18871582">
              <a:off x="2634" y="3354"/>
              <a:ext cx="423" cy="146"/>
            </a:xfrm>
            <a:prstGeom prst="rect">
              <a:avLst/>
            </a:prstGeom>
            <a:noFill/>
            <a:ln w="9525">
              <a:noFill/>
              <a:miter lim="800000"/>
              <a:headEnd/>
              <a:tailEnd/>
            </a:ln>
            <a:effectLst/>
          </p:spPr>
          <p:txBody>
            <a:bodyPr wrap="none">
              <a:spAutoFit/>
            </a:bodyPr>
            <a:lstStyle/>
            <a:p>
              <a:r>
                <a:rPr lang="en-US" sz="700" b="0">
                  <a:latin typeface="Times New Roman" pitchFamily="18" charset="0"/>
                </a:rPr>
                <a:t>Naltumme</a:t>
              </a:r>
            </a:p>
          </p:txBody>
        </p:sp>
        <p:sp>
          <p:nvSpPr>
            <p:cNvPr id="227480" name="Text Box 152"/>
            <p:cNvSpPr txBox="1">
              <a:spLocks noChangeArrowheads="1"/>
            </p:cNvSpPr>
            <p:nvPr/>
          </p:nvSpPr>
          <p:spPr bwMode="auto">
            <a:xfrm rot="18871582">
              <a:off x="2844" y="3409"/>
              <a:ext cx="262" cy="158"/>
            </a:xfrm>
            <a:prstGeom prst="rect">
              <a:avLst/>
            </a:prstGeom>
            <a:noFill/>
            <a:ln w="9525">
              <a:noFill/>
              <a:miter lim="800000"/>
              <a:headEnd/>
              <a:tailEnd/>
            </a:ln>
            <a:effectLst/>
          </p:spPr>
          <p:txBody>
            <a:bodyPr wrap="none">
              <a:spAutoFit/>
            </a:bodyPr>
            <a:lstStyle/>
            <a:p>
              <a:r>
                <a:rPr lang="en-US" sz="800" b="0">
                  <a:latin typeface="Times New Roman" pitchFamily="18" charset="0"/>
                </a:rPr>
                <a:t>Gift</a:t>
              </a:r>
            </a:p>
          </p:txBody>
        </p:sp>
        <p:sp>
          <p:nvSpPr>
            <p:cNvPr id="227481" name="Text Box 153"/>
            <p:cNvSpPr txBox="1">
              <a:spLocks noChangeArrowheads="1"/>
            </p:cNvSpPr>
            <p:nvPr/>
          </p:nvSpPr>
          <p:spPr bwMode="auto">
            <a:xfrm rot="2532668">
              <a:off x="3147" y="3389"/>
              <a:ext cx="379" cy="161"/>
            </a:xfrm>
            <a:prstGeom prst="rect">
              <a:avLst/>
            </a:prstGeom>
            <a:noFill/>
            <a:ln w="9525">
              <a:noFill/>
              <a:miter lim="800000"/>
              <a:headEnd/>
              <a:tailEnd/>
            </a:ln>
            <a:effectLst/>
          </p:spPr>
          <p:txBody>
            <a:bodyPr wrap="none">
              <a:spAutoFit/>
            </a:bodyPr>
            <a:lstStyle/>
            <a:p>
              <a:r>
                <a:rPr lang="en-US" sz="800" b="0">
                  <a:latin typeface="Times New Roman" pitchFamily="18" charset="0"/>
                </a:rPr>
                <a:t>Mansuli</a:t>
              </a:r>
            </a:p>
          </p:txBody>
        </p:sp>
        <p:sp>
          <p:nvSpPr>
            <p:cNvPr id="227482" name="Text Box 154"/>
            <p:cNvSpPr txBox="1">
              <a:spLocks noChangeArrowheads="1"/>
            </p:cNvSpPr>
            <p:nvPr/>
          </p:nvSpPr>
          <p:spPr bwMode="auto">
            <a:xfrm rot="2532668">
              <a:off x="3093" y="3453"/>
              <a:ext cx="255" cy="161"/>
            </a:xfrm>
            <a:prstGeom prst="rect">
              <a:avLst/>
            </a:prstGeom>
            <a:noFill/>
            <a:ln w="9525">
              <a:noFill/>
              <a:miter lim="800000"/>
              <a:headEnd/>
              <a:tailEnd/>
            </a:ln>
            <a:effectLst/>
          </p:spPr>
          <p:txBody>
            <a:bodyPr wrap="none">
              <a:spAutoFit/>
            </a:bodyPr>
            <a:lstStyle/>
            <a:p>
              <a:r>
                <a:rPr lang="en-US" sz="800" b="0">
                  <a:latin typeface="Times New Roman" pitchFamily="18" charset="0"/>
                </a:rPr>
                <a:t>Gift</a:t>
              </a:r>
            </a:p>
          </p:txBody>
        </p:sp>
        <p:sp>
          <p:nvSpPr>
            <p:cNvPr id="227483" name="Oval 155"/>
            <p:cNvSpPr>
              <a:spLocks noChangeArrowheads="1"/>
            </p:cNvSpPr>
            <p:nvPr/>
          </p:nvSpPr>
          <p:spPr bwMode="auto">
            <a:xfrm>
              <a:off x="2792" y="2892"/>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16</a:t>
              </a:r>
            </a:p>
          </p:txBody>
        </p:sp>
        <p:sp>
          <p:nvSpPr>
            <p:cNvPr id="227484" name="Oval 156"/>
            <p:cNvSpPr>
              <a:spLocks noChangeArrowheads="1"/>
            </p:cNvSpPr>
            <p:nvPr/>
          </p:nvSpPr>
          <p:spPr bwMode="auto">
            <a:xfrm>
              <a:off x="3292" y="2669"/>
              <a:ext cx="286" cy="134"/>
            </a:xfrm>
            <a:prstGeom prst="ellipse">
              <a:avLst/>
            </a:prstGeom>
            <a:solidFill>
              <a:srgbClr val="FF0000"/>
            </a:solidFill>
            <a:ln w="9525">
              <a:solidFill>
                <a:schemeClr val="tx1"/>
              </a:solidFill>
              <a:round/>
              <a:headEnd/>
              <a:tailEnd/>
            </a:ln>
            <a:effectLst/>
          </p:spPr>
          <p:txBody>
            <a:bodyPr wrap="none" anchor="ctr"/>
            <a:lstStyle/>
            <a:p>
              <a:pPr algn="ctr"/>
              <a:r>
                <a:rPr lang="en-US" sz="1000" b="0">
                  <a:latin typeface="Times New Roman" pitchFamily="18" charset="0"/>
                </a:rPr>
                <a:t>41</a:t>
              </a:r>
            </a:p>
          </p:txBody>
        </p:sp>
        <p:sp>
          <p:nvSpPr>
            <p:cNvPr id="227485" name="Oval 157"/>
            <p:cNvSpPr>
              <a:spLocks noChangeArrowheads="1"/>
            </p:cNvSpPr>
            <p:nvPr/>
          </p:nvSpPr>
          <p:spPr bwMode="auto">
            <a:xfrm>
              <a:off x="3721" y="2936"/>
              <a:ext cx="287"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76</a:t>
              </a:r>
            </a:p>
          </p:txBody>
        </p:sp>
        <p:sp>
          <p:nvSpPr>
            <p:cNvPr id="227486" name="Oval 158"/>
            <p:cNvSpPr>
              <a:spLocks noChangeArrowheads="1"/>
            </p:cNvSpPr>
            <p:nvPr/>
          </p:nvSpPr>
          <p:spPr bwMode="auto">
            <a:xfrm>
              <a:off x="3936" y="3517"/>
              <a:ext cx="286" cy="134"/>
            </a:xfrm>
            <a:prstGeom prst="ellipse">
              <a:avLst/>
            </a:prstGeom>
            <a:solidFill>
              <a:srgbClr val="FF0000"/>
            </a:solidFill>
            <a:ln w="9525">
              <a:solidFill>
                <a:schemeClr val="tx1"/>
              </a:solidFill>
              <a:round/>
              <a:headEnd/>
              <a:tailEnd/>
            </a:ln>
            <a:effectLst/>
          </p:spPr>
          <p:txBody>
            <a:bodyPr wrap="none" anchor="ctr"/>
            <a:lstStyle/>
            <a:p>
              <a:pPr algn="ctr"/>
              <a:r>
                <a:rPr lang="en-US" sz="1000" b="0">
                  <a:latin typeface="Times New Roman" pitchFamily="18" charset="0"/>
                </a:rPr>
                <a:t>40</a:t>
              </a:r>
            </a:p>
          </p:txBody>
        </p:sp>
        <p:sp>
          <p:nvSpPr>
            <p:cNvPr id="227487" name="Line 159"/>
            <p:cNvSpPr>
              <a:spLocks noChangeShapeType="1"/>
            </p:cNvSpPr>
            <p:nvPr/>
          </p:nvSpPr>
          <p:spPr bwMode="auto">
            <a:xfrm flipH="1" flipV="1">
              <a:off x="3221" y="3383"/>
              <a:ext cx="715" cy="178"/>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488" name="Line 160"/>
            <p:cNvSpPr>
              <a:spLocks noChangeShapeType="1"/>
            </p:cNvSpPr>
            <p:nvPr/>
          </p:nvSpPr>
          <p:spPr bwMode="auto">
            <a:xfrm flipH="1" flipV="1">
              <a:off x="3006" y="3026"/>
              <a:ext cx="1002" cy="491"/>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489" name="Line 161"/>
            <p:cNvSpPr>
              <a:spLocks noChangeShapeType="1"/>
            </p:cNvSpPr>
            <p:nvPr/>
          </p:nvSpPr>
          <p:spPr bwMode="auto">
            <a:xfrm flipH="1">
              <a:off x="3006" y="2758"/>
              <a:ext cx="286" cy="134"/>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490" name="Line 162"/>
            <p:cNvSpPr>
              <a:spLocks noChangeShapeType="1"/>
            </p:cNvSpPr>
            <p:nvPr/>
          </p:nvSpPr>
          <p:spPr bwMode="auto">
            <a:xfrm flipH="1" flipV="1">
              <a:off x="2648" y="2624"/>
              <a:ext cx="215" cy="268"/>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491" name="Line 163"/>
            <p:cNvSpPr>
              <a:spLocks noChangeShapeType="1"/>
            </p:cNvSpPr>
            <p:nvPr/>
          </p:nvSpPr>
          <p:spPr bwMode="auto">
            <a:xfrm>
              <a:off x="3507" y="2803"/>
              <a:ext cx="286" cy="133"/>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492" name="Line 164"/>
            <p:cNvSpPr>
              <a:spLocks noChangeShapeType="1"/>
            </p:cNvSpPr>
            <p:nvPr/>
          </p:nvSpPr>
          <p:spPr bwMode="auto">
            <a:xfrm>
              <a:off x="3793" y="3070"/>
              <a:ext cx="286" cy="447"/>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493" name="Line 165"/>
            <p:cNvSpPr>
              <a:spLocks noChangeShapeType="1"/>
            </p:cNvSpPr>
            <p:nvPr/>
          </p:nvSpPr>
          <p:spPr bwMode="auto">
            <a:xfrm flipH="1" flipV="1">
              <a:off x="3864" y="3070"/>
              <a:ext cx="287" cy="447"/>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494" name="Oval 166"/>
            <p:cNvSpPr>
              <a:spLocks noChangeArrowheads="1"/>
            </p:cNvSpPr>
            <p:nvPr/>
          </p:nvSpPr>
          <p:spPr bwMode="auto">
            <a:xfrm>
              <a:off x="4651" y="3695"/>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165</a:t>
              </a:r>
            </a:p>
          </p:txBody>
        </p:sp>
        <p:sp>
          <p:nvSpPr>
            <p:cNvPr id="227495" name="Line 167"/>
            <p:cNvSpPr>
              <a:spLocks noChangeShapeType="1"/>
            </p:cNvSpPr>
            <p:nvPr/>
          </p:nvSpPr>
          <p:spPr bwMode="auto">
            <a:xfrm>
              <a:off x="4151" y="3651"/>
              <a:ext cx="500" cy="89"/>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496" name="Oval 168"/>
            <p:cNvSpPr>
              <a:spLocks noChangeArrowheads="1"/>
            </p:cNvSpPr>
            <p:nvPr/>
          </p:nvSpPr>
          <p:spPr bwMode="auto">
            <a:xfrm>
              <a:off x="4651" y="3472"/>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164</a:t>
              </a:r>
            </a:p>
          </p:txBody>
        </p:sp>
        <p:sp>
          <p:nvSpPr>
            <p:cNvPr id="227497" name="Oval 169"/>
            <p:cNvSpPr>
              <a:spLocks noChangeArrowheads="1"/>
            </p:cNvSpPr>
            <p:nvPr/>
          </p:nvSpPr>
          <p:spPr bwMode="auto">
            <a:xfrm>
              <a:off x="4294" y="3115"/>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205</a:t>
              </a:r>
            </a:p>
          </p:txBody>
        </p:sp>
        <p:sp>
          <p:nvSpPr>
            <p:cNvPr id="227498" name="Oval 170"/>
            <p:cNvSpPr>
              <a:spLocks noChangeArrowheads="1"/>
            </p:cNvSpPr>
            <p:nvPr/>
          </p:nvSpPr>
          <p:spPr bwMode="auto">
            <a:xfrm>
              <a:off x="4365" y="2847"/>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204</a:t>
              </a:r>
            </a:p>
          </p:txBody>
        </p:sp>
        <p:sp>
          <p:nvSpPr>
            <p:cNvPr id="227499" name="Line 171"/>
            <p:cNvSpPr>
              <a:spLocks noChangeShapeType="1"/>
            </p:cNvSpPr>
            <p:nvPr/>
          </p:nvSpPr>
          <p:spPr bwMode="auto">
            <a:xfrm flipV="1">
              <a:off x="3864" y="2892"/>
              <a:ext cx="501" cy="44"/>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500" name="Line 172"/>
            <p:cNvSpPr>
              <a:spLocks noChangeShapeType="1"/>
            </p:cNvSpPr>
            <p:nvPr/>
          </p:nvSpPr>
          <p:spPr bwMode="auto">
            <a:xfrm>
              <a:off x="4008" y="2981"/>
              <a:ext cx="357" cy="134"/>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501" name="Line 173"/>
            <p:cNvSpPr>
              <a:spLocks noChangeShapeType="1"/>
            </p:cNvSpPr>
            <p:nvPr/>
          </p:nvSpPr>
          <p:spPr bwMode="auto">
            <a:xfrm flipH="1">
              <a:off x="3078" y="2803"/>
              <a:ext cx="286" cy="490"/>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502" name="Oval 174"/>
            <p:cNvSpPr>
              <a:spLocks noChangeArrowheads="1"/>
            </p:cNvSpPr>
            <p:nvPr/>
          </p:nvSpPr>
          <p:spPr bwMode="auto">
            <a:xfrm>
              <a:off x="4222" y="2267"/>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OS</a:t>
              </a:r>
            </a:p>
          </p:txBody>
        </p:sp>
        <p:sp>
          <p:nvSpPr>
            <p:cNvPr id="227503" name="Oval 175"/>
            <p:cNvSpPr>
              <a:spLocks noChangeArrowheads="1"/>
            </p:cNvSpPr>
            <p:nvPr/>
          </p:nvSpPr>
          <p:spPr bwMode="auto">
            <a:xfrm>
              <a:off x="4508" y="2445"/>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OS</a:t>
              </a:r>
            </a:p>
          </p:txBody>
        </p:sp>
        <p:sp>
          <p:nvSpPr>
            <p:cNvPr id="227504" name="Oval 176"/>
            <p:cNvSpPr>
              <a:spLocks noChangeArrowheads="1"/>
            </p:cNvSpPr>
            <p:nvPr/>
          </p:nvSpPr>
          <p:spPr bwMode="auto">
            <a:xfrm>
              <a:off x="5224" y="2669"/>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163</a:t>
              </a:r>
            </a:p>
          </p:txBody>
        </p:sp>
        <p:sp>
          <p:nvSpPr>
            <p:cNvPr id="227505" name="Oval 177"/>
            <p:cNvSpPr>
              <a:spLocks noChangeArrowheads="1"/>
            </p:cNvSpPr>
            <p:nvPr/>
          </p:nvSpPr>
          <p:spPr bwMode="auto">
            <a:xfrm>
              <a:off x="3364" y="2044"/>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OS</a:t>
              </a:r>
            </a:p>
          </p:txBody>
        </p:sp>
        <p:sp>
          <p:nvSpPr>
            <p:cNvPr id="227506" name="Oval 178"/>
            <p:cNvSpPr>
              <a:spLocks noChangeArrowheads="1"/>
            </p:cNvSpPr>
            <p:nvPr/>
          </p:nvSpPr>
          <p:spPr bwMode="auto">
            <a:xfrm>
              <a:off x="3864" y="2106"/>
              <a:ext cx="287"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OS</a:t>
              </a:r>
            </a:p>
          </p:txBody>
        </p:sp>
        <p:sp>
          <p:nvSpPr>
            <p:cNvPr id="227507" name="Oval 179"/>
            <p:cNvSpPr>
              <a:spLocks noChangeArrowheads="1"/>
            </p:cNvSpPr>
            <p:nvPr/>
          </p:nvSpPr>
          <p:spPr bwMode="auto">
            <a:xfrm>
              <a:off x="2720" y="2490"/>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111</a:t>
              </a:r>
            </a:p>
          </p:txBody>
        </p:sp>
        <p:sp>
          <p:nvSpPr>
            <p:cNvPr id="227508" name="Oval 180"/>
            <p:cNvSpPr>
              <a:spLocks noChangeArrowheads="1"/>
            </p:cNvSpPr>
            <p:nvPr/>
          </p:nvSpPr>
          <p:spPr bwMode="auto">
            <a:xfrm>
              <a:off x="2863" y="2267"/>
              <a:ext cx="286" cy="134"/>
            </a:xfrm>
            <a:prstGeom prst="ellipse">
              <a:avLst/>
            </a:prstGeom>
            <a:solidFill>
              <a:schemeClr val="accent1"/>
            </a:solidFill>
            <a:ln w="9525">
              <a:solidFill>
                <a:schemeClr val="tx1"/>
              </a:solidFill>
              <a:round/>
              <a:headEnd/>
              <a:tailEnd/>
            </a:ln>
            <a:effectLst/>
          </p:spPr>
          <p:txBody>
            <a:bodyPr wrap="none" anchor="ctr"/>
            <a:lstStyle/>
            <a:p>
              <a:pPr algn="ctr"/>
              <a:r>
                <a:rPr lang="en-US" sz="1000" b="0">
                  <a:latin typeface="Times New Roman" pitchFamily="18" charset="0"/>
                </a:rPr>
                <a:t>167</a:t>
              </a:r>
            </a:p>
          </p:txBody>
        </p:sp>
        <p:sp>
          <p:nvSpPr>
            <p:cNvPr id="227509" name="Line 181"/>
            <p:cNvSpPr>
              <a:spLocks noChangeShapeType="1"/>
            </p:cNvSpPr>
            <p:nvPr/>
          </p:nvSpPr>
          <p:spPr bwMode="auto">
            <a:xfrm>
              <a:off x="3578" y="2758"/>
              <a:ext cx="1646" cy="0"/>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510" name="Line 182"/>
            <p:cNvSpPr>
              <a:spLocks noChangeShapeType="1"/>
            </p:cNvSpPr>
            <p:nvPr/>
          </p:nvSpPr>
          <p:spPr bwMode="auto">
            <a:xfrm flipH="1">
              <a:off x="3578" y="2535"/>
              <a:ext cx="930" cy="178"/>
            </a:xfrm>
            <a:prstGeom prst="line">
              <a:avLst/>
            </a:prstGeom>
            <a:noFill/>
            <a:ln w="9525">
              <a:solidFill>
                <a:schemeClr val="tx1"/>
              </a:solidFill>
              <a:prstDash val="dash"/>
              <a:round/>
              <a:headEnd/>
              <a:tailEnd type="triangle" w="med" len="med"/>
            </a:ln>
            <a:effectLst/>
          </p:spPr>
          <p:txBody>
            <a:bodyPr wrap="none" anchor="ctr"/>
            <a:lstStyle/>
            <a:p>
              <a:endParaRPr lang="en-US"/>
            </a:p>
          </p:txBody>
        </p:sp>
        <p:sp>
          <p:nvSpPr>
            <p:cNvPr id="227511" name="Line 183"/>
            <p:cNvSpPr>
              <a:spLocks noChangeShapeType="1"/>
            </p:cNvSpPr>
            <p:nvPr/>
          </p:nvSpPr>
          <p:spPr bwMode="auto">
            <a:xfrm flipV="1">
              <a:off x="3507" y="2356"/>
              <a:ext cx="715" cy="313"/>
            </a:xfrm>
            <a:prstGeom prst="line">
              <a:avLst/>
            </a:prstGeom>
            <a:noFill/>
            <a:ln w="9525">
              <a:solidFill>
                <a:schemeClr val="tx1"/>
              </a:solidFill>
              <a:prstDash val="dash"/>
              <a:round/>
              <a:headEnd/>
              <a:tailEnd type="triangle" w="med" len="med"/>
            </a:ln>
            <a:effectLst/>
          </p:spPr>
          <p:txBody>
            <a:bodyPr wrap="none" anchor="ctr"/>
            <a:lstStyle/>
            <a:p>
              <a:endParaRPr lang="en-US"/>
            </a:p>
          </p:txBody>
        </p:sp>
        <p:sp>
          <p:nvSpPr>
            <p:cNvPr id="227512" name="Line 184"/>
            <p:cNvSpPr>
              <a:spLocks noChangeShapeType="1"/>
            </p:cNvSpPr>
            <p:nvPr/>
          </p:nvSpPr>
          <p:spPr bwMode="auto">
            <a:xfrm flipH="1">
              <a:off x="3578" y="2401"/>
              <a:ext cx="644" cy="268"/>
            </a:xfrm>
            <a:prstGeom prst="line">
              <a:avLst/>
            </a:prstGeom>
            <a:noFill/>
            <a:ln w="9525">
              <a:solidFill>
                <a:schemeClr val="tx1"/>
              </a:solidFill>
              <a:prstDash val="dash"/>
              <a:round/>
              <a:headEnd/>
              <a:tailEnd type="triangle" w="med" len="med"/>
            </a:ln>
            <a:effectLst/>
          </p:spPr>
          <p:txBody>
            <a:bodyPr wrap="none" anchor="ctr"/>
            <a:lstStyle/>
            <a:p>
              <a:endParaRPr lang="en-US"/>
            </a:p>
          </p:txBody>
        </p:sp>
        <p:sp>
          <p:nvSpPr>
            <p:cNvPr id="227513" name="Line 185"/>
            <p:cNvSpPr>
              <a:spLocks noChangeShapeType="1"/>
            </p:cNvSpPr>
            <p:nvPr/>
          </p:nvSpPr>
          <p:spPr bwMode="auto">
            <a:xfrm flipV="1">
              <a:off x="3435" y="2222"/>
              <a:ext cx="573" cy="447"/>
            </a:xfrm>
            <a:prstGeom prst="line">
              <a:avLst/>
            </a:prstGeom>
            <a:noFill/>
            <a:ln w="9525">
              <a:solidFill>
                <a:schemeClr val="tx1"/>
              </a:solidFill>
              <a:prstDash val="dash"/>
              <a:round/>
              <a:headEnd/>
              <a:tailEnd type="triangle" w="med" len="med"/>
            </a:ln>
            <a:effectLst/>
          </p:spPr>
          <p:txBody>
            <a:bodyPr wrap="none" anchor="ctr"/>
            <a:lstStyle/>
            <a:p>
              <a:endParaRPr lang="en-US"/>
            </a:p>
          </p:txBody>
        </p:sp>
        <p:sp>
          <p:nvSpPr>
            <p:cNvPr id="227514" name="Line 186"/>
            <p:cNvSpPr>
              <a:spLocks noChangeShapeType="1"/>
            </p:cNvSpPr>
            <p:nvPr/>
          </p:nvSpPr>
          <p:spPr bwMode="auto">
            <a:xfrm flipV="1">
              <a:off x="3435" y="2178"/>
              <a:ext cx="72" cy="491"/>
            </a:xfrm>
            <a:prstGeom prst="line">
              <a:avLst/>
            </a:prstGeom>
            <a:noFill/>
            <a:ln w="9525">
              <a:solidFill>
                <a:schemeClr val="tx1"/>
              </a:solidFill>
              <a:prstDash val="dash"/>
              <a:round/>
              <a:headEnd/>
              <a:tailEnd type="triangle" w="med" len="med"/>
            </a:ln>
            <a:effectLst/>
          </p:spPr>
          <p:txBody>
            <a:bodyPr wrap="none" anchor="ctr"/>
            <a:lstStyle/>
            <a:p>
              <a:endParaRPr lang="en-US"/>
            </a:p>
          </p:txBody>
        </p:sp>
        <p:sp>
          <p:nvSpPr>
            <p:cNvPr id="227515" name="Line 187"/>
            <p:cNvSpPr>
              <a:spLocks noChangeShapeType="1"/>
            </p:cNvSpPr>
            <p:nvPr/>
          </p:nvSpPr>
          <p:spPr bwMode="auto">
            <a:xfrm flipH="1" flipV="1">
              <a:off x="3078" y="2401"/>
              <a:ext cx="286" cy="268"/>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516" name="Line 188"/>
            <p:cNvSpPr>
              <a:spLocks noChangeShapeType="1"/>
            </p:cNvSpPr>
            <p:nvPr/>
          </p:nvSpPr>
          <p:spPr bwMode="auto">
            <a:xfrm>
              <a:off x="2935" y="2624"/>
              <a:ext cx="357" cy="89"/>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517" name="Text Box 189"/>
            <p:cNvSpPr txBox="1">
              <a:spLocks noChangeArrowheads="1"/>
            </p:cNvSpPr>
            <p:nvPr/>
          </p:nvSpPr>
          <p:spPr bwMode="auto">
            <a:xfrm>
              <a:off x="3351" y="1821"/>
              <a:ext cx="135" cy="344"/>
            </a:xfrm>
            <a:prstGeom prst="rect">
              <a:avLst/>
            </a:prstGeom>
            <a:noFill/>
            <a:ln w="9525">
              <a:noFill/>
              <a:miter lim="800000"/>
              <a:headEnd/>
              <a:tailEnd/>
            </a:ln>
            <a:effectLst/>
          </p:spPr>
          <p:txBody>
            <a:bodyPr wrap="none">
              <a:spAutoFit/>
            </a:bodyPr>
            <a:lstStyle/>
            <a:p>
              <a:endParaRPr lang="en-US" b="0">
                <a:latin typeface="Times New Roman" pitchFamily="18" charset="0"/>
              </a:endParaRPr>
            </a:p>
          </p:txBody>
        </p:sp>
        <p:sp>
          <p:nvSpPr>
            <p:cNvPr id="227518" name="Line 190"/>
            <p:cNvSpPr>
              <a:spLocks noChangeShapeType="1"/>
            </p:cNvSpPr>
            <p:nvPr/>
          </p:nvSpPr>
          <p:spPr bwMode="auto">
            <a:xfrm>
              <a:off x="4222" y="3561"/>
              <a:ext cx="429" cy="0"/>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519" name="Text Box 191"/>
            <p:cNvSpPr txBox="1">
              <a:spLocks noChangeArrowheads="1"/>
            </p:cNvSpPr>
            <p:nvPr/>
          </p:nvSpPr>
          <p:spPr bwMode="auto">
            <a:xfrm rot="1358689">
              <a:off x="3445" y="3368"/>
              <a:ext cx="381" cy="161"/>
            </a:xfrm>
            <a:prstGeom prst="rect">
              <a:avLst/>
            </a:prstGeom>
            <a:noFill/>
            <a:ln w="9525">
              <a:noFill/>
              <a:miter lim="800000"/>
              <a:headEnd/>
              <a:tailEnd/>
            </a:ln>
            <a:effectLst/>
          </p:spPr>
          <p:txBody>
            <a:bodyPr wrap="none">
              <a:spAutoFit/>
            </a:bodyPr>
            <a:lstStyle/>
            <a:p>
              <a:r>
                <a:rPr lang="en-US" sz="800" b="0">
                  <a:latin typeface="Times New Roman" pitchFamily="18" charset="0"/>
                </a:rPr>
                <a:t>Radha 9</a:t>
              </a:r>
            </a:p>
          </p:txBody>
        </p:sp>
        <p:sp>
          <p:nvSpPr>
            <p:cNvPr id="227520" name="Text Box 192"/>
            <p:cNvSpPr txBox="1">
              <a:spLocks noChangeArrowheads="1"/>
            </p:cNvSpPr>
            <p:nvPr/>
          </p:nvSpPr>
          <p:spPr bwMode="auto">
            <a:xfrm rot="1358689">
              <a:off x="3428" y="3455"/>
              <a:ext cx="427" cy="162"/>
            </a:xfrm>
            <a:prstGeom prst="rect">
              <a:avLst/>
            </a:prstGeom>
            <a:noFill/>
            <a:ln w="9525">
              <a:noFill/>
              <a:miter lim="800000"/>
              <a:headEnd/>
              <a:tailEnd/>
            </a:ln>
            <a:effectLst/>
          </p:spPr>
          <p:txBody>
            <a:bodyPr wrap="none">
              <a:spAutoFit/>
            </a:bodyPr>
            <a:lstStyle/>
            <a:p>
              <a:r>
                <a:rPr lang="en-US" sz="800" b="0">
                  <a:latin typeface="Times New Roman" pitchFamily="18" charset="0"/>
                </a:rPr>
                <a:t>Exchange</a:t>
              </a:r>
            </a:p>
          </p:txBody>
        </p:sp>
        <p:sp>
          <p:nvSpPr>
            <p:cNvPr id="227521" name="Text Box 193"/>
            <p:cNvSpPr txBox="1">
              <a:spLocks noChangeArrowheads="1"/>
            </p:cNvSpPr>
            <p:nvPr/>
          </p:nvSpPr>
          <p:spPr bwMode="auto">
            <a:xfrm rot="928770">
              <a:off x="4162" y="3552"/>
              <a:ext cx="380" cy="161"/>
            </a:xfrm>
            <a:prstGeom prst="rect">
              <a:avLst/>
            </a:prstGeom>
            <a:noFill/>
            <a:ln w="9525">
              <a:noFill/>
              <a:miter lim="800000"/>
              <a:headEnd/>
              <a:tailEnd/>
            </a:ln>
            <a:effectLst/>
          </p:spPr>
          <p:txBody>
            <a:bodyPr wrap="none">
              <a:spAutoFit/>
            </a:bodyPr>
            <a:lstStyle/>
            <a:p>
              <a:r>
                <a:rPr lang="en-US" sz="800" b="0">
                  <a:latin typeface="Times New Roman" pitchFamily="18" charset="0"/>
                </a:rPr>
                <a:t>Radha 9</a:t>
              </a:r>
            </a:p>
          </p:txBody>
        </p:sp>
        <p:sp>
          <p:nvSpPr>
            <p:cNvPr id="227522" name="Text Box 194"/>
            <p:cNvSpPr txBox="1">
              <a:spLocks noChangeArrowheads="1"/>
            </p:cNvSpPr>
            <p:nvPr/>
          </p:nvSpPr>
          <p:spPr bwMode="auto">
            <a:xfrm rot="928770">
              <a:off x="4075" y="3637"/>
              <a:ext cx="427" cy="161"/>
            </a:xfrm>
            <a:prstGeom prst="rect">
              <a:avLst/>
            </a:prstGeom>
            <a:noFill/>
            <a:ln w="9525">
              <a:noFill/>
              <a:miter lim="800000"/>
              <a:headEnd/>
              <a:tailEnd/>
            </a:ln>
            <a:effectLst/>
          </p:spPr>
          <p:txBody>
            <a:bodyPr wrap="none">
              <a:spAutoFit/>
            </a:bodyPr>
            <a:lstStyle/>
            <a:p>
              <a:r>
                <a:rPr lang="en-US" sz="800" b="0">
                  <a:latin typeface="Times New Roman" pitchFamily="18" charset="0"/>
                </a:rPr>
                <a:t>Exchange</a:t>
              </a:r>
            </a:p>
          </p:txBody>
        </p:sp>
        <p:sp>
          <p:nvSpPr>
            <p:cNvPr id="227523" name="Text Box 195"/>
            <p:cNvSpPr txBox="1">
              <a:spLocks noChangeArrowheads="1"/>
            </p:cNvSpPr>
            <p:nvPr/>
          </p:nvSpPr>
          <p:spPr bwMode="auto">
            <a:xfrm>
              <a:off x="3949" y="2669"/>
              <a:ext cx="380" cy="161"/>
            </a:xfrm>
            <a:prstGeom prst="rect">
              <a:avLst/>
            </a:prstGeom>
            <a:noFill/>
            <a:ln w="9525">
              <a:noFill/>
              <a:miter lim="800000"/>
              <a:headEnd/>
              <a:tailEnd/>
            </a:ln>
            <a:effectLst/>
          </p:spPr>
          <p:txBody>
            <a:bodyPr wrap="none">
              <a:spAutoFit/>
            </a:bodyPr>
            <a:lstStyle/>
            <a:p>
              <a:r>
                <a:rPr lang="en-US" sz="800" b="0">
                  <a:latin typeface="Times New Roman" pitchFamily="18" charset="0"/>
                </a:rPr>
                <a:t>Radha 9</a:t>
              </a:r>
            </a:p>
          </p:txBody>
        </p:sp>
        <p:sp>
          <p:nvSpPr>
            <p:cNvPr id="227524" name="Text Box 196"/>
            <p:cNvSpPr txBox="1">
              <a:spLocks noChangeArrowheads="1"/>
            </p:cNvSpPr>
            <p:nvPr/>
          </p:nvSpPr>
          <p:spPr bwMode="auto">
            <a:xfrm>
              <a:off x="3936" y="2722"/>
              <a:ext cx="427" cy="162"/>
            </a:xfrm>
            <a:prstGeom prst="rect">
              <a:avLst/>
            </a:prstGeom>
            <a:noFill/>
            <a:ln w="9525">
              <a:noFill/>
              <a:miter lim="800000"/>
              <a:headEnd/>
              <a:tailEnd/>
            </a:ln>
            <a:effectLst/>
          </p:spPr>
          <p:txBody>
            <a:bodyPr wrap="none">
              <a:spAutoFit/>
            </a:bodyPr>
            <a:lstStyle/>
            <a:p>
              <a:r>
                <a:rPr lang="en-US" sz="800" b="0">
                  <a:latin typeface="Times New Roman" pitchFamily="18" charset="0"/>
                </a:rPr>
                <a:t>Exchange</a:t>
              </a:r>
            </a:p>
          </p:txBody>
        </p:sp>
        <p:sp>
          <p:nvSpPr>
            <p:cNvPr id="227525" name="Line 197"/>
            <p:cNvSpPr>
              <a:spLocks noChangeShapeType="1"/>
            </p:cNvSpPr>
            <p:nvPr/>
          </p:nvSpPr>
          <p:spPr bwMode="auto">
            <a:xfrm flipV="1">
              <a:off x="4222" y="2803"/>
              <a:ext cx="1073" cy="758"/>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526" name="Text Box 198"/>
            <p:cNvSpPr txBox="1">
              <a:spLocks noChangeArrowheads="1"/>
            </p:cNvSpPr>
            <p:nvPr/>
          </p:nvSpPr>
          <p:spPr bwMode="auto">
            <a:xfrm rot="18897532">
              <a:off x="4651" y="2916"/>
              <a:ext cx="390" cy="157"/>
            </a:xfrm>
            <a:prstGeom prst="rect">
              <a:avLst/>
            </a:prstGeom>
            <a:noFill/>
            <a:ln w="9525">
              <a:noFill/>
              <a:miter lim="800000"/>
              <a:headEnd/>
              <a:tailEnd/>
            </a:ln>
            <a:effectLst/>
          </p:spPr>
          <p:txBody>
            <a:bodyPr wrap="none">
              <a:spAutoFit/>
            </a:bodyPr>
            <a:lstStyle/>
            <a:p>
              <a:r>
                <a:rPr lang="en-US" sz="800" b="0">
                  <a:latin typeface="Times New Roman" pitchFamily="18" charset="0"/>
                </a:rPr>
                <a:t>Radha 9</a:t>
              </a:r>
            </a:p>
          </p:txBody>
        </p:sp>
        <p:sp>
          <p:nvSpPr>
            <p:cNvPr id="227527" name="Text Box 199"/>
            <p:cNvSpPr txBox="1">
              <a:spLocks noChangeArrowheads="1"/>
            </p:cNvSpPr>
            <p:nvPr/>
          </p:nvSpPr>
          <p:spPr bwMode="auto">
            <a:xfrm rot="18897532">
              <a:off x="4794" y="2987"/>
              <a:ext cx="438" cy="157"/>
            </a:xfrm>
            <a:prstGeom prst="rect">
              <a:avLst/>
            </a:prstGeom>
            <a:noFill/>
            <a:ln w="9525">
              <a:noFill/>
              <a:miter lim="800000"/>
              <a:headEnd/>
              <a:tailEnd/>
            </a:ln>
            <a:effectLst/>
          </p:spPr>
          <p:txBody>
            <a:bodyPr wrap="none">
              <a:spAutoFit/>
            </a:bodyPr>
            <a:lstStyle/>
            <a:p>
              <a:r>
                <a:rPr lang="en-US" sz="800" b="0">
                  <a:latin typeface="Times New Roman" pitchFamily="18" charset="0"/>
                </a:rPr>
                <a:t>Exchange</a:t>
              </a:r>
            </a:p>
          </p:txBody>
        </p:sp>
        <p:sp>
          <p:nvSpPr>
            <p:cNvPr id="227528" name="Text Box 200"/>
            <p:cNvSpPr txBox="1">
              <a:spLocks noChangeArrowheads="1"/>
            </p:cNvSpPr>
            <p:nvPr/>
          </p:nvSpPr>
          <p:spPr bwMode="auto">
            <a:xfrm rot="2373841">
              <a:off x="3272" y="3081"/>
              <a:ext cx="325" cy="161"/>
            </a:xfrm>
            <a:prstGeom prst="rect">
              <a:avLst/>
            </a:prstGeom>
            <a:noFill/>
            <a:ln w="9525">
              <a:noFill/>
              <a:miter lim="800000"/>
              <a:headEnd/>
              <a:tailEnd/>
            </a:ln>
            <a:effectLst/>
          </p:spPr>
          <p:txBody>
            <a:bodyPr wrap="none">
              <a:spAutoFit/>
            </a:bodyPr>
            <a:lstStyle/>
            <a:p>
              <a:r>
                <a:rPr lang="en-US" sz="800" b="0">
                  <a:latin typeface="Times New Roman" pitchFamily="18" charset="0"/>
                </a:rPr>
                <a:t>Radha</a:t>
              </a:r>
            </a:p>
          </p:txBody>
        </p:sp>
        <p:sp>
          <p:nvSpPr>
            <p:cNvPr id="227529" name="Text Box 201"/>
            <p:cNvSpPr txBox="1">
              <a:spLocks noChangeArrowheads="1"/>
            </p:cNvSpPr>
            <p:nvPr/>
          </p:nvSpPr>
          <p:spPr bwMode="auto">
            <a:xfrm rot="2373841">
              <a:off x="3149" y="3157"/>
              <a:ext cx="392" cy="149"/>
            </a:xfrm>
            <a:prstGeom prst="rect">
              <a:avLst/>
            </a:prstGeom>
            <a:noFill/>
            <a:ln w="9525">
              <a:noFill/>
              <a:miter lim="800000"/>
              <a:headEnd/>
              <a:tailEnd/>
            </a:ln>
            <a:effectLst/>
          </p:spPr>
          <p:txBody>
            <a:bodyPr wrap="none">
              <a:spAutoFit/>
            </a:bodyPr>
            <a:lstStyle/>
            <a:p>
              <a:r>
                <a:rPr lang="en-US" sz="700" b="0">
                  <a:latin typeface="Times New Roman" pitchFamily="18" charset="0"/>
                </a:rPr>
                <a:t>Exchange</a:t>
              </a:r>
            </a:p>
          </p:txBody>
        </p:sp>
        <p:sp>
          <p:nvSpPr>
            <p:cNvPr id="227530" name="Text Box 202"/>
            <p:cNvSpPr txBox="1">
              <a:spLocks noChangeArrowheads="1"/>
            </p:cNvSpPr>
            <p:nvPr/>
          </p:nvSpPr>
          <p:spPr bwMode="auto">
            <a:xfrm rot="17475130">
              <a:off x="3000" y="2801"/>
              <a:ext cx="469" cy="135"/>
            </a:xfrm>
            <a:prstGeom prst="rect">
              <a:avLst/>
            </a:prstGeom>
            <a:noFill/>
            <a:ln w="9525">
              <a:noFill/>
              <a:miter lim="800000"/>
              <a:headEnd/>
              <a:tailEnd/>
            </a:ln>
            <a:effectLst/>
          </p:spPr>
          <p:txBody>
            <a:bodyPr wrap="none">
              <a:spAutoFit/>
            </a:bodyPr>
            <a:lstStyle/>
            <a:p>
              <a:r>
                <a:rPr lang="en-US" sz="600" b="0">
                  <a:latin typeface="Times New Roman" pitchFamily="18" charset="0"/>
                </a:rPr>
                <a:t>Thulo mansuli</a:t>
              </a:r>
            </a:p>
          </p:txBody>
        </p:sp>
        <p:sp>
          <p:nvSpPr>
            <p:cNvPr id="227531" name="Text Box 203"/>
            <p:cNvSpPr txBox="1">
              <a:spLocks noChangeArrowheads="1"/>
            </p:cNvSpPr>
            <p:nvPr/>
          </p:nvSpPr>
          <p:spPr bwMode="auto">
            <a:xfrm rot="17475130">
              <a:off x="3104" y="2834"/>
              <a:ext cx="438" cy="157"/>
            </a:xfrm>
            <a:prstGeom prst="rect">
              <a:avLst/>
            </a:prstGeom>
            <a:noFill/>
            <a:ln w="9525">
              <a:noFill/>
              <a:miter lim="800000"/>
              <a:headEnd/>
              <a:tailEnd/>
            </a:ln>
            <a:effectLst/>
          </p:spPr>
          <p:txBody>
            <a:bodyPr wrap="none">
              <a:spAutoFit/>
            </a:bodyPr>
            <a:lstStyle/>
            <a:p>
              <a:r>
                <a:rPr lang="en-US" sz="800" b="0">
                  <a:latin typeface="Times New Roman" pitchFamily="18" charset="0"/>
                </a:rPr>
                <a:t>Exchange</a:t>
              </a:r>
            </a:p>
          </p:txBody>
        </p:sp>
        <p:sp>
          <p:nvSpPr>
            <p:cNvPr id="227532" name="Text Box 204"/>
            <p:cNvSpPr txBox="1">
              <a:spLocks noChangeArrowheads="1"/>
            </p:cNvSpPr>
            <p:nvPr/>
          </p:nvSpPr>
          <p:spPr bwMode="auto">
            <a:xfrm rot="2229353">
              <a:off x="3505" y="2767"/>
              <a:ext cx="380" cy="161"/>
            </a:xfrm>
            <a:prstGeom prst="rect">
              <a:avLst/>
            </a:prstGeom>
            <a:noFill/>
            <a:ln w="9525">
              <a:noFill/>
              <a:miter lim="800000"/>
              <a:headEnd/>
              <a:tailEnd/>
            </a:ln>
            <a:effectLst/>
          </p:spPr>
          <p:txBody>
            <a:bodyPr wrap="none">
              <a:spAutoFit/>
            </a:bodyPr>
            <a:lstStyle/>
            <a:p>
              <a:r>
                <a:rPr lang="en-US" sz="800" b="0">
                  <a:latin typeface="Times New Roman" pitchFamily="18" charset="0"/>
                </a:rPr>
                <a:t>Radha 9</a:t>
              </a:r>
            </a:p>
          </p:txBody>
        </p:sp>
        <p:sp>
          <p:nvSpPr>
            <p:cNvPr id="227533" name="Line 205"/>
            <p:cNvSpPr>
              <a:spLocks noChangeShapeType="1"/>
            </p:cNvSpPr>
            <p:nvPr/>
          </p:nvSpPr>
          <p:spPr bwMode="auto">
            <a:xfrm flipH="1" flipV="1">
              <a:off x="3435" y="2803"/>
              <a:ext cx="286" cy="133"/>
            </a:xfrm>
            <a:prstGeom prst="line">
              <a:avLst/>
            </a:prstGeom>
            <a:noFill/>
            <a:ln w="9525">
              <a:solidFill>
                <a:schemeClr val="tx1"/>
              </a:solidFill>
              <a:round/>
              <a:headEnd/>
              <a:tailEnd type="triangle" w="med" len="med"/>
            </a:ln>
            <a:effectLst/>
          </p:spPr>
          <p:txBody>
            <a:bodyPr wrap="none" anchor="ctr"/>
            <a:lstStyle/>
            <a:p>
              <a:endParaRPr lang="en-US"/>
            </a:p>
          </p:txBody>
        </p:sp>
        <p:sp>
          <p:nvSpPr>
            <p:cNvPr id="227534" name="Text Box 206"/>
            <p:cNvSpPr txBox="1">
              <a:spLocks noChangeArrowheads="1"/>
            </p:cNvSpPr>
            <p:nvPr/>
          </p:nvSpPr>
          <p:spPr bwMode="auto">
            <a:xfrm rot="2229353">
              <a:off x="3358" y="2862"/>
              <a:ext cx="427" cy="161"/>
            </a:xfrm>
            <a:prstGeom prst="rect">
              <a:avLst/>
            </a:prstGeom>
            <a:noFill/>
            <a:ln w="9525">
              <a:noFill/>
              <a:miter lim="800000"/>
              <a:headEnd/>
              <a:tailEnd/>
            </a:ln>
            <a:effectLst/>
          </p:spPr>
          <p:txBody>
            <a:bodyPr wrap="none">
              <a:spAutoFit/>
            </a:bodyPr>
            <a:lstStyle/>
            <a:p>
              <a:r>
                <a:rPr lang="en-US" sz="800" b="0">
                  <a:latin typeface="Times New Roman" pitchFamily="18" charset="0"/>
                </a:rPr>
                <a:t>Exchange</a:t>
              </a:r>
            </a:p>
          </p:txBody>
        </p:sp>
        <p:sp>
          <p:nvSpPr>
            <p:cNvPr id="227535" name="Text Box 207"/>
            <p:cNvSpPr txBox="1">
              <a:spLocks noChangeArrowheads="1"/>
            </p:cNvSpPr>
            <p:nvPr/>
          </p:nvSpPr>
          <p:spPr bwMode="auto">
            <a:xfrm rot="4058394">
              <a:off x="3919" y="3196"/>
              <a:ext cx="333" cy="157"/>
            </a:xfrm>
            <a:prstGeom prst="rect">
              <a:avLst/>
            </a:prstGeom>
            <a:noFill/>
            <a:ln w="9525">
              <a:noFill/>
              <a:miter lim="800000"/>
              <a:headEnd/>
              <a:tailEnd/>
            </a:ln>
            <a:effectLst/>
          </p:spPr>
          <p:txBody>
            <a:bodyPr wrap="none">
              <a:spAutoFit/>
            </a:bodyPr>
            <a:lstStyle/>
            <a:p>
              <a:r>
                <a:rPr lang="en-US" sz="800" b="0">
                  <a:latin typeface="Times New Roman" pitchFamily="18" charset="0"/>
                </a:rPr>
                <a:t>Radha</a:t>
              </a:r>
            </a:p>
          </p:txBody>
        </p:sp>
        <p:sp>
          <p:nvSpPr>
            <p:cNvPr id="227536" name="Text Box 208"/>
            <p:cNvSpPr txBox="1">
              <a:spLocks noChangeArrowheads="1"/>
            </p:cNvSpPr>
            <p:nvPr/>
          </p:nvSpPr>
          <p:spPr bwMode="auto">
            <a:xfrm rot="4058394">
              <a:off x="3677" y="3242"/>
              <a:ext cx="438" cy="157"/>
            </a:xfrm>
            <a:prstGeom prst="rect">
              <a:avLst/>
            </a:prstGeom>
            <a:noFill/>
            <a:ln w="9525">
              <a:noFill/>
              <a:miter lim="800000"/>
              <a:headEnd/>
              <a:tailEnd/>
            </a:ln>
            <a:effectLst/>
          </p:spPr>
          <p:txBody>
            <a:bodyPr wrap="none">
              <a:spAutoFit/>
            </a:bodyPr>
            <a:lstStyle/>
            <a:p>
              <a:r>
                <a:rPr lang="en-US" sz="800" b="0">
                  <a:latin typeface="Times New Roman" pitchFamily="18" charset="0"/>
                </a:rPr>
                <a:t>Exchange</a:t>
              </a:r>
            </a:p>
          </p:txBody>
        </p:sp>
        <p:sp>
          <p:nvSpPr>
            <p:cNvPr id="227537" name="Text Box 209"/>
            <p:cNvSpPr txBox="1">
              <a:spLocks noChangeArrowheads="1"/>
            </p:cNvSpPr>
            <p:nvPr/>
          </p:nvSpPr>
          <p:spPr bwMode="auto">
            <a:xfrm rot="3837206">
              <a:off x="2672" y="2727"/>
              <a:ext cx="391" cy="158"/>
            </a:xfrm>
            <a:prstGeom prst="rect">
              <a:avLst/>
            </a:prstGeom>
            <a:noFill/>
            <a:ln w="9525">
              <a:noFill/>
              <a:miter lim="800000"/>
              <a:headEnd/>
              <a:tailEnd/>
            </a:ln>
            <a:effectLst/>
          </p:spPr>
          <p:txBody>
            <a:bodyPr wrap="none">
              <a:spAutoFit/>
            </a:bodyPr>
            <a:lstStyle/>
            <a:p>
              <a:r>
                <a:rPr lang="en-US" sz="800" b="0">
                  <a:latin typeface="Times New Roman" pitchFamily="18" charset="0"/>
                </a:rPr>
                <a:t>Radha 9</a:t>
              </a:r>
            </a:p>
          </p:txBody>
        </p:sp>
        <p:sp>
          <p:nvSpPr>
            <p:cNvPr id="227538" name="Text Box 210"/>
            <p:cNvSpPr txBox="1">
              <a:spLocks noChangeArrowheads="1"/>
            </p:cNvSpPr>
            <p:nvPr/>
          </p:nvSpPr>
          <p:spPr bwMode="auto">
            <a:xfrm rot="3837206">
              <a:off x="2607" y="2711"/>
              <a:ext cx="262" cy="157"/>
            </a:xfrm>
            <a:prstGeom prst="rect">
              <a:avLst/>
            </a:prstGeom>
            <a:noFill/>
            <a:ln w="9525">
              <a:noFill/>
              <a:miter lim="800000"/>
              <a:headEnd/>
              <a:tailEnd/>
            </a:ln>
            <a:effectLst/>
          </p:spPr>
          <p:txBody>
            <a:bodyPr wrap="none">
              <a:spAutoFit/>
            </a:bodyPr>
            <a:lstStyle/>
            <a:p>
              <a:r>
                <a:rPr lang="en-US" sz="800" b="0">
                  <a:latin typeface="Times New Roman" pitchFamily="18" charset="0"/>
                </a:rPr>
                <a:t>Gift</a:t>
              </a:r>
            </a:p>
          </p:txBody>
        </p:sp>
        <p:sp>
          <p:nvSpPr>
            <p:cNvPr id="227539" name="Text Box 211"/>
            <p:cNvSpPr txBox="1">
              <a:spLocks noChangeArrowheads="1"/>
            </p:cNvSpPr>
            <p:nvPr/>
          </p:nvSpPr>
          <p:spPr bwMode="auto">
            <a:xfrm rot="1470713">
              <a:off x="2785" y="2597"/>
              <a:ext cx="427" cy="161"/>
            </a:xfrm>
            <a:prstGeom prst="rect">
              <a:avLst/>
            </a:prstGeom>
            <a:noFill/>
            <a:ln w="9525">
              <a:noFill/>
              <a:miter lim="800000"/>
              <a:headEnd/>
              <a:tailEnd/>
            </a:ln>
            <a:effectLst/>
          </p:spPr>
          <p:txBody>
            <a:bodyPr wrap="none">
              <a:spAutoFit/>
            </a:bodyPr>
            <a:lstStyle/>
            <a:p>
              <a:r>
                <a:rPr lang="en-US" sz="800" b="0">
                  <a:latin typeface="Times New Roman" pitchFamily="18" charset="0"/>
                </a:rPr>
                <a:t>Exchange</a:t>
              </a:r>
            </a:p>
          </p:txBody>
        </p:sp>
        <p:sp>
          <p:nvSpPr>
            <p:cNvPr id="227540" name="Text Box 212"/>
            <p:cNvSpPr txBox="1">
              <a:spLocks noChangeArrowheads="1"/>
            </p:cNvSpPr>
            <p:nvPr/>
          </p:nvSpPr>
          <p:spPr bwMode="auto">
            <a:xfrm rot="-502928">
              <a:off x="3794" y="2810"/>
              <a:ext cx="460" cy="161"/>
            </a:xfrm>
            <a:prstGeom prst="rect">
              <a:avLst/>
            </a:prstGeom>
            <a:noFill/>
            <a:ln w="9525">
              <a:noFill/>
              <a:miter lim="800000"/>
              <a:headEnd/>
              <a:tailEnd/>
            </a:ln>
            <a:effectLst/>
          </p:spPr>
          <p:txBody>
            <a:bodyPr wrap="none">
              <a:spAutoFit/>
            </a:bodyPr>
            <a:lstStyle/>
            <a:p>
              <a:r>
                <a:rPr lang="en-US" sz="800" b="0">
                  <a:latin typeface="Times New Roman" pitchFamily="18" charset="0"/>
                </a:rPr>
                <a:t>Food grain</a:t>
              </a:r>
            </a:p>
          </p:txBody>
        </p:sp>
        <p:sp>
          <p:nvSpPr>
            <p:cNvPr id="227541" name="Text Box 213"/>
            <p:cNvSpPr txBox="1">
              <a:spLocks noChangeArrowheads="1"/>
            </p:cNvSpPr>
            <p:nvPr/>
          </p:nvSpPr>
          <p:spPr bwMode="auto">
            <a:xfrm rot="-502928">
              <a:off x="3936" y="2900"/>
              <a:ext cx="427" cy="161"/>
            </a:xfrm>
            <a:prstGeom prst="rect">
              <a:avLst/>
            </a:prstGeom>
            <a:noFill/>
            <a:ln w="9525">
              <a:noFill/>
              <a:miter lim="800000"/>
              <a:headEnd/>
              <a:tailEnd/>
            </a:ln>
            <a:effectLst/>
          </p:spPr>
          <p:txBody>
            <a:bodyPr wrap="none">
              <a:spAutoFit/>
            </a:bodyPr>
            <a:lstStyle/>
            <a:p>
              <a:r>
                <a:rPr lang="en-US" sz="800" b="0">
                  <a:latin typeface="Times New Roman" pitchFamily="18" charset="0"/>
                </a:rPr>
                <a:t>Exchange</a:t>
              </a:r>
            </a:p>
          </p:txBody>
        </p:sp>
        <p:sp>
          <p:nvSpPr>
            <p:cNvPr id="227542" name="Text Box 214"/>
            <p:cNvSpPr txBox="1">
              <a:spLocks noChangeArrowheads="1"/>
            </p:cNvSpPr>
            <p:nvPr/>
          </p:nvSpPr>
          <p:spPr bwMode="auto">
            <a:xfrm rot="1824448">
              <a:off x="4111" y="2966"/>
              <a:ext cx="420" cy="149"/>
            </a:xfrm>
            <a:prstGeom prst="rect">
              <a:avLst/>
            </a:prstGeom>
            <a:noFill/>
            <a:ln w="9525">
              <a:noFill/>
              <a:miter lim="800000"/>
              <a:headEnd/>
              <a:tailEnd/>
            </a:ln>
            <a:effectLst/>
          </p:spPr>
          <p:txBody>
            <a:bodyPr wrap="none">
              <a:spAutoFit/>
            </a:bodyPr>
            <a:lstStyle/>
            <a:p>
              <a:r>
                <a:rPr lang="en-US" sz="700" b="0">
                  <a:latin typeface="Times New Roman" pitchFamily="18" charset="0"/>
                </a:rPr>
                <a:t>Food grain</a:t>
              </a:r>
            </a:p>
          </p:txBody>
        </p:sp>
        <p:sp>
          <p:nvSpPr>
            <p:cNvPr id="227543" name="Text Box 215"/>
            <p:cNvSpPr txBox="1">
              <a:spLocks noChangeArrowheads="1"/>
            </p:cNvSpPr>
            <p:nvPr/>
          </p:nvSpPr>
          <p:spPr bwMode="auto">
            <a:xfrm rot="1824448">
              <a:off x="3898" y="2989"/>
              <a:ext cx="392" cy="149"/>
            </a:xfrm>
            <a:prstGeom prst="rect">
              <a:avLst/>
            </a:prstGeom>
            <a:noFill/>
            <a:ln w="9525">
              <a:noFill/>
              <a:miter lim="800000"/>
              <a:headEnd/>
              <a:tailEnd/>
            </a:ln>
            <a:effectLst/>
          </p:spPr>
          <p:txBody>
            <a:bodyPr wrap="none">
              <a:spAutoFit/>
            </a:bodyPr>
            <a:lstStyle/>
            <a:p>
              <a:r>
                <a:rPr lang="en-US" sz="700" b="0" dirty="0">
                  <a:latin typeface="Times New Roman" pitchFamily="18" charset="0"/>
                </a:rPr>
                <a:t>Exchange</a:t>
              </a:r>
            </a:p>
          </p:txBody>
        </p:sp>
        <p:sp>
          <p:nvSpPr>
            <p:cNvPr id="227544" name="Text Box 216"/>
            <p:cNvSpPr txBox="1">
              <a:spLocks noChangeArrowheads="1"/>
            </p:cNvSpPr>
            <p:nvPr/>
          </p:nvSpPr>
          <p:spPr bwMode="auto">
            <a:xfrm rot="3250020">
              <a:off x="3166" y="2463"/>
              <a:ext cx="391" cy="157"/>
            </a:xfrm>
            <a:prstGeom prst="rect">
              <a:avLst/>
            </a:prstGeom>
            <a:noFill/>
            <a:ln w="9525">
              <a:noFill/>
              <a:miter lim="800000"/>
              <a:headEnd/>
              <a:tailEnd/>
            </a:ln>
            <a:effectLst/>
          </p:spPr>
          <p:txBody>
            <a:bodyPr wrap="none">
              <a:spAutoFit/>
            </a:bodyPr>
            <a:lstStyle/>
            <a:p>
              <a:r>
                <a:rPr lang="en-US" sz="800" b="0">
                  <a:latin typeface="Times New Roman" pitchFamily="18" charset="0"/>
                </a:rPr>
                <a:t>Radha 9</a:t>
              </a:r>
            </a:p>
          </p:txBody>
        </p:sp>
        <p:sp>
          <p:nvSpPr>
            <p:cNvPr id="227545" name="Text Box 217"/>
            <p:cNvSpPr txBox="1">
              <a:spLocks noChangeArrowheads="1"/>
            </p:cNvSpPr>
            <p:nvPr/>
          </p:nvSpPr>
          <p:spPr bwMode="auto">
            <a:xfrm rot="3250020">
              <a:off x="3017" y="2518"/>
              <a:ext cx="439" cy="157"/>
            </a:xfrm>
            <a:prstGeom prst="rect">
              <a:avLst/>
            </a:prstGeom>
            <a:noFill/>
            <a:ln w="9525">
              <a:noFill/>
              <a:miter lim="800000"/>
              <a:headEnd/>
              <a:tailEnd/>
            </a:ln>
            <a:effectLst/>
          </p:spPr>
          <p:txBody>
            <a:bodyPr wrap="none">
              <a:spAutoFit/>
            </a:bodyPr>
            <a:lstStyle/>
            <a:p>
              <a:r>
                <a:rPr lang="en-US" sz="800" b="0">
                  <a:latin typeface="Times New Roman" pitchFamily="18" charset="0"/>
                </a:rPr>
                <a:t>Exchange</a:t>
              </a:r>
            </a:p>
          </p:txBody>
        </p:sp>
        <p:sp>
          <p:nvSpPr>
            <p:cNvPr id="227546" name="Text Box 218"/>
            <p:cNvSpPr txBox="1">
              <a:spLocks noChangeArrowheads="1"/>
            </p:cNvSpPr>
            <p:nvPr/>
          </p:nvSpPr>
          <p:spPr bwMode="auto">
            <a:xfrm rot="16607069">
              <a:off x="3182" y="2243"/>
              <a:ext cx="390" cy="157"/>
            </a:xfrm>
            <a:prstGeom prst="rect">
              <a:avLst/>
            </a:prstGeom>
            <a:noFill/>
            <a:ln w="9525">
              <a:noFill/>
              <a:miter lim="800000"/>
              <a:headEnd/>
              <a:tailEnd/>
            </a:ln>
            <a:effectLst/>
          </p:spPr>
          <p:txBody>
            <a:bodyPr wrap="none">
              <a:spAutoFit/>
            </a:bodyPr>
            <a:lstStyle/>
            <a:p>
              <a:r>
                <a:rPr lang="en-US" sz="800" b="0">
                  <a:latin typeface="Times New Roman" pitchFamily="18" charset="0"/>
                </a:rPr>
                <a:t>Radha 9</a:t>
              </a:r>
            </a:p>
          </p:txBody>
        </p:sp>
        <p:sp>
          <p:nvSpPr>
            <p:cNvPr id="227547" name="Text Box 219"/>
            <p:cNvSpPr txBox="1">
              <a:spLocks noChangeArrowheads="1"/>
            </p:cNvSpPr>
            <p:nvPr/>
          </p:nvSpPr>
          <p:spPr bwMode="auto">
            <a:xfrm rot="16607069">
              <a:off x="3378" y="2261"/>
              <a:ext cx="262" cy="157"/>
            </a:xfrm>
            <a:prstGeom prst="rect">
              <a:avLst/>
            </a:prstGeom>
            <a:noFill/>
            <a:ln w="9525">
              <a:noFill/>
              <a:miter lim="800000"/>
              <a:headEnd/>
              <a:tailEnd/>
            </a:ln>
            <a:effectLst/>
          </p:spPr>
          <p:txBody>
            <a:bodyPr wrap="none">
              <a:spAutoFit/>
            </a:bodyPr>
            <a:lstStyle/>
            <a:p>
              <a:r>
                <a:rPr lang="en-US" sz="800" b="0">
                  <a:latin typeface="Times New Roman" pitchFamily="18" charset="0"/>
                </a:rPr>
                <a:t>Gift</a:t>
              </a:r>
            </a:p>
          </p:txBody>
        </p:sp>
        <p:sp>
          <p:nvSpPr>
            <p:cNvPr id="227548" name="Text Box 220"/>
            <p:cNvSpPr txBox="1">
              <a:spLocks noChangeArrowheads="1"/>
            </p:cNvSpPr>
            <p:nvPr/>
          </p:nvSpPr>
          <p:spPr bwMode="auto">
            <a:xfrm rot="18715829">
              <a:off x="3609" y="2226"/>
              <a:ext cx="350" cy="157"/>
            </a:xfrm>
            <a:prstGeom prst="rect">
              <a:avLst/>
            </a:prstGeom>
            <a:noFill/>
            <a:ln w="9525">
              <a:noFill/>
              <a:miter lim="800000"/>
              <a:headEnd/>
              <a:tailEnd/>
            </a:ln>
            <a:effectLst/>
          </p:spPr>
          <p:txBody>
            <a:bodyPr wrap="none">
              <a:spAutoFit/>
            </a:bodyPr>
            <a:lstStyle/>
            <a:p>
              <a:r>
                <a:rPr lang="en-US" sz="800" b="0">
                  <a:latin typeface="Times New Roman" pitchFamily="18" charset="0"/>
                </a:rPr>
                <a:t>Madhe</a:t>
              </a:r>
            </a:p>
          </p:txBody>
        </p:sp>
        <p:sp>
          <p:nvSpPr>
            <p:cNvPr id="227549" name="Text Box 221"/>
            <p:cNvSpPr txBox="1">
              <a:spLocks noChangeArrowheads="1"/>
            </p:cNvSpPr>
            <p:nvPr/>
          </p:nvSpPr>
          <p:spPr bwMode="auto">
            <a:xfrm rot="18715829">
              <a:off x="3751" y="2260"/>
              <a:ext cx="261" cy="157"/>
            </a:xfrm>
            <a:prstGeom prst="rect">
              <a:avLst/>
            </a:prstGeom>
            <a:noFill/>
            <a:ln w="9525">
              <a:noFill/>
              <a:miter lim="800000"/>
              <a:headEnd/>
              <a:tailEnd/>
            </a:ln>
            <a:effectLst/>
          </p:spPr>
          <p:txBody>
            <a:bodyPr wrap="none">
              <a:spAutoFit/>
            </a:bodyPr>
            <a:lstStyle/>
            <a:p>
              <a:r>
                <a:rPr lang="en-US" sz="800" b="0">
                  <a:latin typeface="Times New Roman" pitchFamily="18" charset="0"/>
                </a:rPr>
                <a:t>Gift</a:t>
              </a:r>
            </a:p>
          </p:txBody>
        </p:sp>
        <p:sp>
          <p:nvSpPr>
            <p:cNvPr id="227550" name="Text Box 222"/>
            <p:cNvSpPr txBox="1">
              <a:spLocks noChangeArrowheads="1"/>
            </p:cNvSpPr>
            <p:nvPr/>
          </p:nvSpPr>
          <p:spPr bwMode="auto">
            <a:xfrm rot="19686552">
              <a:off x="3542" y="2430"/>
              <a:ext cx="430" cy="161"/>
            </a:xfrm>
            <a:prstGeom prst="rect">
              <a:avLst/>
            </a:prstGeom>
            <a:noFill/>
            <a:ln w="9525">
              <a:noFill/>
              <a:miter lim="800000"/>
              <a:headEnd/>
              <a:tailEnd/>
            </a:ln>
            <a:effectLst/>
          </p:spPr>
          <p:txBody>
            <a:bodyPr wrap="none">
              <a:spAutoFit/>
            </a:bodyPr>
            <a:lstStyle/>
            <a:p>
              <a:r>
                <a:rPr lang="en-US" sz="800" b="0">
                  <a:latin typeface="Times New Roman" pitchFamily="18" charset="0"/>
                </a:rPr>
                <a:t>Khumal 4</a:t>
              </a:r>
            </a:p>
          </p:txBody>
        </p:sp>
        <p:sp>
          <p:nvSpPr>
            <p:cNvPr id="227551" name="Text Box 223"/>
            <p:cNvSpPr txBox="1">
              <a:spLocks noChangeArrowheads="1"/>
            </p:cNvSpPr>
            <p:nvPr/>
          </p:nvSpPr>
          <p:spPr bwMode="auto">
            <a:xfrm rot="19686552">
              <a:off x="3700" y="2551"/>
              <a:ext cx="255" cy="161"/>
            </a:xfrm>
            <a:prstGeom prst="rect">
              <a:avLst/>
            </a:prstGeom>
            <a:noFill/>
            <a:ln w="9525">
              <a:noFill/>
              <a:miter lim="800000"/>
              <a:headEnd/>
              <a:tailEnd/>
            </a:ln>
            <a:effectLst/>
          </p:spPr>
          <p:txBody>
            <a:bodyPr wrap="none">
              <a:spAutoFit/>
            </a:bodyPr>
            <a:lstStyle/>
            <a:p>
              <a:r>
                <a:rPr lang="en-US" sz="800" b="0" dirty="0">
                  <a:latin typeface="Times New Roman" pitchFamily="18" charset="0"/>
                </a:rPr>
                <a:t>Gift</a:t>
              </a:r>
            </a:p>
          </p:txBody>
        </p:sp>
        <p:sp>
          <p:nvSpPr>
            <p:cNvPr id="227552" name="Text Box 224"/>
            <p:cNvSpPr txBox="1">
              <a:spLocks noChangeArrowheads="1"/>
            </p:cNvSpPr>
            <p:nvPr/>
          </p:nvSpPr>
          <p:spPr bwMode="auto">
            <a:xfrm rot="-955984">
              <a:off x="4012" y="2465"/>
              <a:ext cx="334" cy="161"/>
            </a:xfrm>
            <a:prstGeom prst="rect">
              <a:avLst/>
            </a:prstGeom>
            <a:noFill/>
            <a:ln w="9525">
              <a:noFill/>
              <a:miter lim="800000"/>
              <a:headEnd/>
              <a:tailEnd/>
            </a:ln>
            <a:effectLst/>
          </p:spPr>
          <p:txBody>
            <a:bodyPr wrap="none">
              <a:spAutoFit/>
            </a:bodyPr>
            <a:lstStyle/>
            <a:p>
              <a:r>
                <a:rPr lang="en-US" sz="800" b="0">
                  <a:latin typeface="Times New Roman" pitchFamily="18" charset="0"/>
                </a:rPr>
                <a:t>Sabitri</a:t>
              </a:r>
            </a:p>
          </p:txBody>
        </p:sp>
        <p:sp>
          <p:nvSpPr>
            <p:cNvPr id="227553" name="Text Box 225"/>
            <p:cNvSpPr txBox="1">
              <a:spLocks noChangeArrowheads="1"/>
            </p:cNvSpPr>
            <p:nvPr/>
          </p:nvSpPr>
          <p:spPr bwMode="auto">
            <a:xfrm rot="-955984">
              <a:off x="4155" y="2560"/>
              <a:ext cx="255" cy="161"/>
            </a:xfrm>
            <a:prstGeom prst="rect">
              <a:avLst/>
            </a:prstGeom>
            <a:noFill/>
            <a:ln w="9525">
              <a:noFill/>
              <a:miter lim="800000"/>
              <a:headEnd/>
              <a:tailEnd/>
            </a:ln>
            <a:effectLst/>
          </p:spPr>
          <p:txBody>
            <a:bodyPr wrap="none">
              <a:spAutoFit/>
            </a:bodyPr>
            <a:lstStyle/>
            <a:p>
              <a:r>
                <a:rPr lang="en-US" sz="800" b="0">
                  <a:latin typeface="Times New Roman" pitchFamily="18" charset="0"/>
                </a:rPr>
                <a:t>Gift</a:t>
              </a:r>
            </a:p>
          </p:txBody>
        </p:sp>
      </p:grpSp>
      <p:sp>
        <p:nvSpPr>
          <p:cNvPr id="226" name="Rectangle 225"/>
          <p:cNvSpPr/>
          <p:nvPr/>
        </p:nvSpPr>
        <p:spPr>
          <a:xfrm>
            <a:off x="827584" y="260648"/>
            <a:ext cx="6534150" cy="954107"/>
          </a:xfrm>
          <a:prstGeom prst="rect">
            <a:avLst/>
          </a:prstGeom>
        </p:spPr>
        <p:txBody>
          <a:bodyPr wrap="square">
            <a:spAutoFit/>
          </a:bodyPr>
          <a:lstStyle/>
          <a:p>
            <a:pPr algn="ctr"/>
            <a:r>
              <a:rPr lang="en-US" sz="2800" b="1" dirty="0" smtClean="0">
                <a:solidFill>
                  <a:srgbClr val="2F13D7"/>
                </a:solidFill>
              </a:rPr>
              <a:t>Lend more support to local institutions &amp;  local seed networks</a:t>
            </a:r>
            <a:endParaRPr lang="en-US" sz="2800" dirty="0"/>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85720" y="1714488"/>
            <a:ext cx="3286148" cy="4913576"/>
          </a:xfrm>
          <a:prstGeom prst="rect">
            <a:avLst/>
          </a:prstGeom>
          <a:ln>
            <a:noFill/>
          </a:ln>
          <a:effectLst>
            <a:outerShdw blurRad="292100" dist="139700" dir="2700000" algn="tl" rotWithShape="0">
              <a:srgbClr val="333333">
                <a:alpha val="65000"/>
              </a:srgbClr>
            </a:outerShdw>
          </a:effectLst>
        </p:spPr>
      </p:pic>
      <p:pic>
        <p:nvPicPr>
          <p:cNvPr id="5" name="6 Imagen" descr="C:\Users\e.mamani.PROINPALP.000\Documents\Varios\afiche coromata.jpg"/>
          <p:cNvPicPr/>
          <p:nvPr/>
        </p:nvPicPr>
        <p:blipFill>
          <a:blip r:embed="rId3" cstate="email">
            <a:extLst>
              <a:ext uri="{28A0092B-C50C-407E-A947-70E740481C1C}">
                <a14:useLocalDpi xmlns:a14="http://schemas.microsoft.com/office/drawing/2010/main"/>
              </a:ext>
            </a:extLst>
          </a:blip>
          <a:srcRect/>
          <a:stretch>
            <a:fillRect/>
          </a:stretch>
        </p:blipFill>
        <p:spPr bwMode="auto">
          <a:xfrm>
            <a:off x="3000364" y="1500174"/>
            <a:ext cx="2928958" cy="4929222"/>
          </a:xfrm>
          <a:prstGeom prst="rect">
            <a:avLst/>
          </a:prstGeom>
          <a:ln>
            <a:noFill/>
          </a:ln>
          <a:effectLst>
            <a:outerShdw blurRad="292100" dist="139700" dir="2700000" algn="tl" rotWithShape="0">
              <a:srgbClr val="333333">
                <a:alpha val="65000"/>
              </a:srgbClr>
            </a:outerShdw>
          </a:effectLst>
        </p:spPr>
      </p:pic>
      <p:pic>
        <p:nvPicPr>
          <p:cNvPr id="6" name="Picture 5" descr="page-0001.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rot="16200000">
            <a:off x="4882345" y="2404276"/>
            <a:ext cx="4714908" cy="3478209"/>
          </a:xfrm>
          <a:prstGeom prst="rect">
            <a:avLst/>
          </a:prstGeom>
          <a:ln>
            <a:noFill/>
          </a:ln>
          <a:effectLst>
            <a:outerShdw blurRad="292100" dist="139700" dir="2700000" algn="tl" rotWithShape="0">
              <a:srgbClr val="333333">
                <a:alpha val="65000"/>
              </a:srgbClr>
            </a:outerShdw>
          </a:effectLst>
        </p:spPr>
      </p:pic>
      <p:sp>
        <p:nvSpPr>
          <p:cNvPr id="7" name="Text Box 3"/>
          <p:cNvSpPr txBox="1">
            <a:spLocks noChangeArrowheads="1"/>
          </p:cNvSpPr>
          <p:nvPr/>
        </p:nvSpPr>
        <p:spPr bwMode="auto">
          <a:xfrm>
            <a:off x="1043608" y="404664"/>
            <a:ext cx="6048672" cy="584775"/>
          </a:xfrm>
          <a:prstGeom prst="rect">
            <a:avLst/>
          </a:prstGeom>
          <a:noFill/>
          <a:ln w="9525">
            <a:noFill/>
            <a:miter lim="800000"/>
            <a:headEnd/>
            <a:tailEnd/>
          </a:ln>
          <a:effectLst/>
        </p:spPr>
        <p:txBody>
          <a:bodyPr wrap="square">
            <a:spAutoFit/>
          </a:bodyPr>
          <a:lstStyle/>
          <a:p>
            <a:pPr algn="ctr">
              <a:spcBef>
                <a:spcPct val="50000"/>
              </a:spcBef>
              <a:defRPr/>
            </a:pPr>
            <a:r>
              <a:rPr lang="es-BO" sz="3200" b="1" dirty="0" err="1" smtClean="0">
                <a:solidFill>
                  <a:srgbClr val="2F13D7"/>
                </a:solidFill>
              </a:rPr>
              <a:t>Support</a:t>
            </a:r>
            <a:r>
              <a:rPr lang="es-BO" sz="3200" b="1" dirty="0" smtClean="0">
                <a:solidFill>
                  <a:srgbClr val="2F13D7"/>
                </a:solidFill>
              </a:rPr>
              <a:t> </a:t>
            </a:r>
            <a:r>
              <a:rPr lang="es-BO" sz="3200" b="1" dirty="0" err="1" smtClean="0">
                <a:solidFill>
                  <a:srgbClr val="2F13D7"/>
                </a:solidFill>
              </a:rPr>
              <a:t>Collective</a:t>
            </a:r>
            <a:r>
              <a:rPr lang="es-BO" sz="3200" b="1" dirty="0" smtClean="0">
                <a:solidFill>
                  <a:srgbClr val="2F13D7"/>
                </a:solidFill>
              </a:rPr>
              <a:t> </a:t>
            </a:r>
            <a:r>
              <a:rPr lang="es-BO" sz="3200" b="1" dirty="0" err="1" smtClean="0">
                <a:solidFill>
                  <a:srgbClr val="2F13D7"/>
                </a:solidFill>
              </a:rPr>
              <a:t>Actions</a:t>
            </a:r>
            <a:endParaRPr lang="es-BO" sz="3200" b="1" dirty="0">
              <a:solidFill>
                <a:srgbClr val="2F13D7"/>
              </a:solidFill>
            </a:endParaRP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page-0001.jpg"/>
          <p:cNvPicPr>
            <a:picLocks noGrp="1" noChangeAspect="1"/>
          </p:cNvPicPr>
          <p:nvPr>
            <p:ph/>
          </p:nvPr>
        </p:nvPicPr>
        <p:blipFill>
          <a:blip r:embed="rId2" cstate="email">
            <a:extLst>
              <a:ext uri="{28A0092B-C50C-407E-A947-70E740481C1C}">
                <a14:useLocalDpi xmlns:a14="http://schemas.microsoft.com/office/drawing/2010/main"/>
              </a:ext>
            </a:extLst>
          </a:blip>
          <a:srcRect/>
          <a:stretch>
            <a:fillRect/>
          </a:stretch>
        </p:blipFill>
        <p:spPr>
          <a:xfrm rot="16200000">
            <a:off x="3041619" y="2136765"/>
            <a:ext cx="3278037" cy="2330768"/>
          </a:xfrm>
        </p:spPr>
      </p:pic>
      <p:pic>
        <p:nvPicPr>
          <p:cNvPr id="6" name="Picture 5" descr="page-0001.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16200000">
            <a:off x="-268497" y="2258963"/>
            <a:ext cx="3898778" cy="2617759"/>
          </a:xfrm>
          <a:prstGeom prst="rect">
            <a:avLst/>
          </a:prstGeom>
        </p:spPr>
      </p:pic>
      <p:pic>
        <p:nvPicPr>
          <p:cNvPr id="5" name="Picture 4" descr="page-0001.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200000">
            <a:off x="379129" y="4241385"/>
            <a:ext cx="3065071" cy="2168158"/>
          </a:xfrm>
          <a:prstGeom prst="rect">
            <a:avLst/>
          </a:prstGeom>
        </p:spPr>
      </p:pic>
      <p:pic>
        <p:nvPicPr>
          <p:cNvPr id="4" name="Content Placeholder 2" descr="page-0001.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rot="16200000">
            <a:off x="5363890" y="2244053"/>
            <a:ext cx="3537499" cy="2384974"/>
          </a:xfrm>
          <a:prstGeom prst="rect">
            <a:avLst/>
          </a:prstGeom>
          <a:noFill/>
          <a:ln w="9525">
            <a:noFill/>
            <a:miter lim="800000"/>
            <a:headEnd/>
            <a:tailEnd/>
          </a:ln>
          <a:effectLst/>
        </p:spPr>
      </p:pic>
      <p:pic>
        <p:nvPicPr>
          <p:cNvPr id="7" name="Content Placeholder 2" descr="page-0001.jp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bwMode="auto">
          <a:xfrm rot="16200000">
            <a:off x="2671127" y="3749728"/>
            <a:ext cx="3640993" cy="2575551"/>
          </a:xfrm>
          <a:prstGeom prst="rect">
            <a:avLst/>
          </a:prstGeom>
          <a:noFill/>
          <a:ln w="9525">
            <a:noFill/>
            <a:miter lim="800000"/>
            <a:headEnd/>
            <a:tailEnd/>
          </a:ln>
          <a:effectLst/>
        </p:spPr>
      </p:pic>
      <p:pic>
        <p:nvPicPr>
          <p:cNvPr id="9" name="Picture 8" descr="page-0001.jpg"/>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rot="16200000">
            <a:off x="6466301" y="2830845"/>
            <a:ext cx="2851873" cy="2031960"/>
          </a:xfrm>
          <a:prstGeom prst="rect">
            <a:avLst/>
          </a:prstGeom>
        </p:spPr>
      </p:pic>
      <p:pic>
        <p:nvPicPr>
          <p:cNvPr id="8" name="Picture 7" descr="page-0001.jp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16200000">
            <a:off x="5746100" y="4045169"/>
            <a:ext cx="3294916" cy="2330745"/>
          </a:xfrm>
          <a:prstGeom prst="rect">
            <a:avLst/>
          </a:prstGeom>
        </p:spPr>
      </p:pic>
      <p:sp>
        <p:nvSpPr>
          <p:cNvPr id="10" name="Rectangle 3"/>
          <p:cNvSpPr>
            <a:spLocks noChangeArrowheads="1"/>
          </p:cNvSpPr>
          <p:nvPr/>
        </p:nvSpPr>
        <p:spPr bwMode="auto">
          <a:xfrm>
            <a:off x="323528" y="260648"/>
            <a:ext cx="7560840" cy="830997"/>
          </a:xfrm>
          <a:prstGeom prst="rect">
            <a:avLst/>
          </a:prstGeom>
          <a:noFill/>
          <a:ln w="9525">
            <a:noFill/>
            <a:miter lim="800000"/>
            <a:headEnd/>
            <a:tailEnd/>
          </a:ln>
        </p:spPr>
        <p:txBody>
          <a:bodyPr wrap="square">
            <a:spAutoFit/>
          </a:bodyPr>
          <a:lstStyle/>
          <a:p>
            <a:pPr algn="ctr" eaLnBrk="0" hangingPunct="0"/>
            <a:r>
              <a:rPr lang="en-US" sz="2400" b="1" dirty="0" smtClean="0">
                <a:solidFill>
                  <a:srgbClr val="0000FF"/>
                </a:solidFill>
              </a:rPr>
              <a:t>Valorize contribution of farmers in the cultivation/ use of ABD for more sustainable diets</a:t>
            </a:r>
            <a:endParaRPr lang="en-US" sz="2400" b="1"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3" name="Text Box 3"/>
          <p:cNvSpPr txBox="1">
            <a:spLocks noChangeArrowheads="1"/>
          </p:cNvSpPr>
          <p:nvPr/>
        </p:nvSpPr>
        <p:spPr bwMode="auto">
          <a:xfrm>
            <a:off x="4114800" y="1828800"/>
            <a:ext cx="1752600" cy="366713"/>
          </a:xfrm>
          <a:prstGeom prst="rect">
            <a:avLst/>
          </a:prstGeom>
          <a:noFill/>
          <a:ln w="9525">
            <a:noFill/>
            <a:miter lim="800000"/>
            <a:headEnd/>
            <a:tailEnd/>
          </a:ln>
          <a:effectLst/>
        </p:spPr>
        <p:txBody>
          <a:bodyPr>
            <a:spAutoFit/>
          </a:bodyPr>
          <a:lstStyle/>
          <a:p>
            <a:pPr>
              <a:spcBef>
                <a:spcPct val="50000"/>
              </a:spcBef>
            </a:pPr>
            <a:endParaRPr lang="en-US" sz="1800"/>
          </a:p>
        </p:txBody>
      </p:sp>
      <p:sp>
        <p:nvSpPr>
          <p:cNvPr id="13" name="TextBox 12"/>
          <p:cNvSpPr txBox="1"/>
          <p:nvPr/>
        </p:nvSpPr>
        <p:spPr>
          <a:xfrm>
            <a:off x="4067944" y="4710043"/>
            <a:ext cx="4752528" cy="2031325"/>
          </a:xfrm>
          <a:prstGeom prst="rect">
            <a:avLst/>
          </a:prstGeom>
          <a:noFill/>
        </p:spPr>
        <p:txBody>
          <a:bodyPr wrap="square" rtlCol="0">
            <a:spAutoFit/>
          </a:bodyPr>
          <a:lstStyle/>
          <a:p>
            <a:pPr marL="457200" indent="-457200">
              <a:buFont typeface="Wingdings" pitchFamily="2" charset="2"/>
              <a:buChar char="Ø"/>
            </a:pPr>
            <a:endParaRPr lang="en-US" sz="1800" b="1" dirty="0">
              <a:solidFill>
                <a:srgbClr val="2F13D7"/>
              </a:solidFill>
            </a:endParaRPr>
          </a:p>
          <a:p>
            <a:pPr marL="457200" indent="-457200"/>
            <a:r>
              <a:rPr lang="en-US" sz="1800" b="1" dirty="0" smtClean="0">
                <a:solidFill>
                  <a:srgbClr val="2F13D7"/>
                </a:solidFill>
              </a:rPr>
              <a:t>     </a:t>
            </a:r>
            <a:r>
              <a:rPr lang="en-US" sz="1800" b="1" dirty="0" smtClean="0">
                <a:solidFill>
                  <a:srgbClr val="FF0000"/>
                </a:solidFill>
              </a:rPr>
              <a:t>IFAD-CCAFS Project launched in 2011 </a:t>
            </a:r>
            <a:r>
              <a:rPr lang="en-US" sz="1800" b="1" dirty="0" smtClean="0">
                <a:solidFill>
                  <a:srgbClr val="2F13D7"/>
                </a:solidFill>
              </a:rPr>
              <a:t>working to test innovative Community-based </a:t>
            </a:r>
            <a:r>
              <a:rPr lang="en-US" sz="1800" b="1" dirty="0">
                <a:solidFill>
                  <a:srgbClr val="2F13D7"/>
                </a:solidFill>
              </a:rPr>
              <a:t>agrobiodiversity documentation and </a:t>
            </a:r>
            <a:r>
              <a:rPr lang="en-US" sz="1800" b="1" dirty="0" smtClean="0">
                <a:solidFill>
                  <a:srgbClr val="2F13D7"/>
                </a:solidFill>
              </a:rPr>
              <a:t>monitoring systems (incl. Red List for cultivated species) </a:t>
            </a:r>
            <a:endParaRPr lang="en-US" sz="1800" b="1" dirty="0"/>
          </a:p>
        </p:txBody>
      </p:sp>
      <p:sp>
        <p:nvSpPr>
          <p:cNvPr id="7" name="Rectangle 6"/>
          <p:cNvSpPr/>
          <p:nvPr/>
        </p:nvSpPr>
        <p:spPr>
          <a:xfrm>
            <a:off x="107504" y="242645"/>
            <a:ext cx="7560840" cy="954107"/>
          </a:xfrm>
          <a:prstGeom prst="rect">
            <a:avLst/>
          </a:prstGeom>
        </p:spPr>
        <p:txBody>
          <a:bodyPr wrap="square">
            <a:spAutoFit/>
          </a:bodyPr>
          <a:lstStyle/>
          <a:p>
            <a:pPr algn="ctr"/>
            <a:r>
              <a:rPr lang="en-US" sz="2800" b="1" dirty="0" smtClean="0">
                <a:solidFill>
                  <a:srgbClr val="2F13D7"/>
                </a:solidFill>
              </a:rPr>
              <a:t>Methods/tools to empower farmers in conserving, documenting/ monitoring ABD</a:t>
            </a:r>
            <a:endParaRPr lang="en-US" sz="2800" dirty="0"/>
          </a:p>
        </p:txBody>
      </p:sp>
      <p:pic>
        <p:nvPicPr>
          <p:cNvPr id="8" name="Picture 2" descr="Aduwabari-CBR22b"/>
          <p:cNvPicPr>
            <a:picLocks noChangeAspect="1" noChangeArrowheads="1"/>
          </p:cNvPicPr>
          <p:nvPr/>
        </p:nvPicPr>
        <p:blipFill>
          <a:blip r:embed="rId2" cstate="print"/>
          <a:srcRect/>
          <a:stretch>
            <a:fillRect/>
          </a:stretch>
        </p:blipFill>
        <p:spPr bwMode="auto">
          <a:xfrm>
            <a:off x="4283968" y="1772816"/>
            <a:ext cx="4056419" cy="3041815"/>
          </a:xfrm>
          <a:prstGeom prst="rect">
            <a:avLst/>
          </a:prstGeom>
          <a:noFill/>
        </p:spPr>
      </p:pic>
      <p:pic>
        <p:nvPicPr>
          <p:cNvPr id="138547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7544" y="1700808"/>
            <a:ext cx="3168352" cy="455450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7050" y="1772816"/>
            <a:ext cx="8917438" cy="3888432"/>
          </a:xfrm>
          <a:prstGeom prst="rect">
            <a:avLst/>
          </a:prstGeom>
          <a:noFill/>
          <a:ln w="9525">
            <a:noFill/>
            <a:miter lim="800000"/>
            <a:headEnd/>
            <a:tailEnd/>
          </a:ln>
        </p:spPr>
      </p:pic>
      <p:sp>
        <p:nvSpPr>
          <p:cNvPr id="3" name="Rectangle 2"/>
          <p:cNvSpPr/>
          <p:nvPr/>
        </p:nvSpPr>
        <p:spPr>
          <a:xfrm>
            <a:off x="395536" y="188640"/>
            <a:ext cx="7272808" cy="954107"/>
          </a:xfrm>
          <a:prstGeom prst="rect">
            <a:avLst/>
          </a:prstGeom>
        </p:spPr>
        <p:txBody>
          <a:bodyPr wrap="square">
            <a:spAutoFit/>
          </a:bodyPr>
          <a:lstStyle/>
          <a:p>
            <a:pPr algn="ctr"/>
            <a:r>
              <a:rPr lang="en-US" sz="2800" b="1" i="1" dirty="0" smtClean="0">
                <a:solidFill>
                  <a:srgbClr val="2F13D7"/>
                </a:solidFill>
              </a:rPr>
              <a:t>On farm </a:t>
            </a:r>
            <a:r>
              <a:rPr lang="en-US" sz="2800" b="1" dirty="0" smtClean="0">
                <a:solidFill>
                  <a:srgbClr val="2F13D7"/>
                </a:solidFill>
              </a:rPr>
              <a:t>conservation getting </a:t>
            </a:r>
          </a:p>
          <a:p>
            <a:pPr algn="ctr"/>
            <a:r>
              <a:rPr lang="en-US" sz="2800" b="1" dirty="0" smtClean="0">
                <a:solidFill>
                  <a:srgbClr val="2F13D7"/>
                </a:solidFill>
              </a:rPr>
              <a:t>the Media’ attention</a:t>
            </a:r>
            <a:endParaRPr lang="en-US" sz="2800" dirty="0"/>
          </a:p>
        </p:txBody>
      </p:sp>
      <p:sp>
        <p:nvSpPr>
          <p:cNvPr id="4" name="Rectangle 3"/>
          <p:cNvSpPr/>
          <p:nvPr/>
        </p:nvSpPr>
        <p:spPr>
          <a:xfrm>
            <a:off x="251520" y="5301208"/>
            <a:ext cx="1645002" cy="338554"/>
          </a:xfrm>
          <a:prstGeom prst="rect">
            <a:avLst/>
          </a:prstGeom>
          <a:solidFill>
            <a:schemeClr val="bg1"/>
          </a:solidFill>
        </p:spPr>
        <p:txBody>
          <a:bodyPr wrap="none">
            <a:spAutoFit/>
          </a:bodyPr>
          <a:lstStyle/>
          <a:p>
            <a:r>
              <a:rPr lang="en-US" sz="1600" b="1" dirty="0" smtClean="0">
                <a:solidFill>
                  <a:srgbClr val="2F13D7"/>
                </a:solidFill>
              </a:rPr>
              <a:t>March 10, 2012</a:t>
            </a:r>
            <a:endParaRPr lang="en-US" dirty="0"/>
          </a:p>
        </p:txBody>
      </p:sp>
    </p:spTree>
  </p:cSld>
  <p:clrMapOvr>
    <a:masterClrMapping/>
  </p:clrMapOvr>
  <p:transition xmlns:p14="http://schemas.microsoft.com/office/powerpoint/2010/mai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2"/>
          <p:cNvSpPr>
            <a:spLocks noGrp="1" noChangeArrowheads="1"/>
          </p:cNvSpPr>
          <p:nvPr>
            <p:ph type="title"/>
          </p:nvPr>
        </p:nvSpPr>
        <p:spPr>
          <a:xfrm>
            <a:off x="683568" y="332656"/>
            <a:ext cx="7162800" cy="720080"/>
          </a:xfrm>
        </p:spPr>
        <p:txBody>
          <a:bodyPr/>
          <a:lstStyle/>
          <a:p>
            <a:pPr algn="ctr"/>
            <a:r>
              <a:rPr lang="en-US" sz="3200" b="1" dirty="0" smtClean="0">
                <a:solidFill>
                  <a:srgbClr val="0000FF"/>
                </a:solidFill>
              </a:rPr>
              <a:t>Reward Systems for ABD conservation on farm</a:t>
            </a:r>
            <a:endParaRPr lang="en-US" sz="3200" b="1" dirty="0">
              <a:solidFill>
                <a:srgbClr val="0000FF"/>
              </a:solidFill>
            </a:endParaRPr>
          </a:p>
        </p:txBody>
      </p:sp>
      <p:sp>
        <p:nvSpPr>
          <p:cNvPr id="350211" name="Rectangle 3"/>
          <p:cNvSpPr>
            <a:spLocks noGrp="1" noChangeArrowheads="1"/>
          </p:cNvSpPr>
          <p:nvPr>
            <p:ph type="body" idx="1"/>
          </p:nvPr>
        </p:nvSpPr>
        <p:spPr>
          <a:xfrm>
            <a:off x="323528" y="1916832"/>
            <a:ext cx="8588375" cy="4059286"/>
          </a:xfrm>
        </p:spPr>
        <p:txBody>
          <a:bodyPr/>
          <a:lstStyle/>
          <a:p>
            <a:pPr marL="457200" indent="-457200" algn="ctr">
              <a:lnSpc>
                <a:spcPct val="90000"/>
              </a:lnSpc>
              <a:spcAft>
                <a:spcPct val="50000"/>
              </a:spcAft>
              <a:buNone/>
            </a:pPr>
            <a:r>
              <a:rPr lang="en-US" sz="2400" b="1" dirty="0" smtClean="0">
                <a:solidFill>
                  <a:srgbClr val="FF0000"/>
                </a:solidFill>
              </a:rPr>
              <a:t>PACS: Payment for ABD Conservation Services </a:t>
            </a:r>
          </a:p>
          <a:p>
            <a:pPr marL="457200" indent="-457200">
              <a:lnSpc>
                <a:spcPct val="90000"/>
              </a:lnSpc>
              <a:spcAft>
                <a:spcPct val="50000"/>
              </a:spcAft>
              <a:buFontTx/>
              <a:buAutoNum type="arabicPeriod"/>
            </a:pPr>
            <a:r>
              <a:rPr lang="en-US" sz="2000" dirty="0" smtClean="0"/>
              <a:t>Define </a:t>
            </a:r>
            <a:r>
              <a:rPr lang="en-US" sz="2000" dirty="0"/>
              <a:t>the conservation strategy (</a:t>
            </a:r>
            <a:r>
              <a:rPr lang="en-US" sz="2000" i="1" dirty="0"/>
              <a:t>what do we want to conserve?</a:t>
            </a:r>
            <a:r>
              <a:rPr lang="en-US" sz="2000" dirty="0"/>
              <a:t>)</a:t>
            </a:r>
          </a:p>
          <a:p>
            <a:pPr marL="457200" indent="-457200">
              <a:lnSpc>
                <a:spcPct val="90000"/>
              </a:lnSpc>
              <a:spcAft>
                <a:spcPct val="50000"/>
              </a:spcAft>
              <a:buFontTx/>
              <a:buAutoNum type="arabicPeriod"/>
            </a:pPr>
            <a:r>
              <a:rPr lang="en-US" sz="2000" dirty="0"/>
              <a:t>Define the conservation goal (how – at what level – do we want to conserve it?)</a:t>
            </a:r>
          </a:p>
          <a:p>
            <a:pPr marL="457200" indent="-457200">
              <a:lnSpc>
                <a:spcPct val="90000"/>
              </a:lnSpc>
              <a:spcAft>
                <a:spcPct val="50000"/>
              </a:spcAft>
              <a:buFontTx/>
              <a:buAutoNum type="arabicPeriod"/>
            </a:pPr>
            <a:r>
              <a:rPr lang="en-US" sz="2000" dirty="0"/>
              <a:t>Assess farmer Willingness to Accept (WTA) rewards to undertake conservation.</a:t>
            </a:r>
          </a:p>
          <a:p>
            <a:pPr marL="457200" indent="-457200">
              <a:lnSpc>
                <a:spcPct val="90000"/>
              </a:lnSpc>
              <a:spcAft>
                <a:spcPct val="50000"/>
              </a:spcAft>
              <a:buFontTx/>
              <a:buAutoNum type="arabicPeriod"/>
            </a:pPr>
            <a:r>
              <a:rPr lang="en-US" sz="2000" dirty="0"/>
              <a:t>Award conservation service contracts while accounting for effectiveness, efficiency and equity trade-offs.</a:t>
            </a:r>
          </a:p>
          <a:p>
            <a:pPr marL="457200" indent="-457200">
              <a:lnSpc>
                <a:spcPct val="90000"/>
              </a:lnSpc>
              <a:spcAft>
                <a:spcPct val="50000"/>
              </a:spcAft>
              <a:buFontTx/>
              <a:buAutoNum type="arabicPeriod"/>
            </a:pPr>
            <a:r>
              <a:rPr lang="en-US" sz="2000" dirty="0"/>
              <a:t>Identify how rewards can be financed by the project (i.e. sources of rewards/funding)</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95536" y="1700808"/>
            <a:ext cx="5287225" cy="3960440"/>
          </a:xfrm>
          <a:prstGeom prst="rect">
            <a:avLst/>
          </a:prstGeom>
          <a:noFill/>
          <a:ln w="9525">
            <a:noFill/>
            <a:miter lim="800000"/>
            <a:headEnd/>
            <a:tailEnd/>
          </a:ln>
        </p:spPr>
      </p:pic>
      <p:sp>
        <p:nvSpPr>
          <p:cNvPr id="16" name="TextBox 15"/>
          <p:cNvSpPr txBox="1"/>
          <p:nvPr/>
        </p:nvSpPr>
        <p:spPr>
          <a:xfrm>
            <a:off x="755576" y="5805264"/>
            <a:ext cx="3048000" cy="276999"/>
          </a:xfrm>
          <a:prstGeom prst="rect">
            <a:avLst/>
          </a:prstGeom>
          <a:noFill/>
        </p:spPr>
        <p:txBody>
          <a:bodyPr wrap="square" rtlCol="0">
            <a:spAutoFit/>
          </a:bodyPr>
          <a:lstStyle/>
          <a:p>
            <a:pPr fontAlgn="base">
              <a:spcBef>
                <a:spcPct val="0"/>
              </a:spcBef>
              <a:spcAft>
                <a:spcPct val="0"/>
              </a:spcAft>
            </a:pPr>
            <a:r>
              <a:rPr lang="en-US" sz="1200" b="1" dirty="0">
                <a:solidFill>
                  <a:prstClr val="black"/>
                </a:solidFill>
                <a:latin typeface="Arial" pitchFamily="34" charset="0"/>
                <a:ea typeface="ＭＳ Ｐゴシック" pitchFamily="34" charset="-128"/>
                <a:cs typeface="Arial" pitchFamily="34" charset="0"/>
              </a:rPr>
              <a:t>Lisa-Maria </a:t>
            </a:r>
            <a:r>
              <a:rPr lang="en-US" sz="1200" b="1" dirty="0" err="1">
                <a:solidFill>
                  <a:prstClr val="black"/>
                </a:solidFill>
                <a:latin typeface="Arial" pitchFamily="34" charset="0"/>
                <a:ea typeface="ＭＳ Ｐゴシック" pitchFamily="34" charset="-128"/>
                <a:cs typeface="Arial" pitchFamily="34" charset="0"/>
              </a:rPr>
              <a:t>Rebelo</a:t>
            </a:r>
            <a:r>
              <a:rPr lang="en-US" sz="1200" b="1" dirty="0">
                <a:solidFill>
                  <a:prstClr val="black"/>
                </a:solidFill>
                <a:latin typeface="Arial" pitchFamily="34" charset="0"/>
                <a:ea typeface="ＭＳ Ｐゴシック" pitchFamily="34" charset="-128"/>
                <a:cs typeface="Arial" pitchFamily="34" charset="0"/>
              </a:rPr>
              <a:t> 2012, IWMI</a:t>
            </a:r>
          </a:p>
        </p:txBody>
      </p:sp>
      <p:sp>
        <p:nvSpPr>
          <p:cNvPr id="11" name="TextBox 10"/>
          <p:cNvSpPr txBox="1"/>
          <p:nvPr/>
        </p:nvSpPr>
        <p:spPr>
          <a:xfrm>
            <a:off x="467544" y="332656"/>
            <a:ext cx="7200800" cy="954107"/>
          </a:xfrm>
          <a:prstGeom prst="rect">
            <a:avLst/>
          </a:prstGeom>
          <a:noFill/>
        </p:spPr>
        <p:txBody>
          <a:bodyPr wrap="square" rtlCol="0">
            <a:spAutoFit/>
          </a:bodyPr>
          <a:lstStyle/>
          <a:p>
            <a:pPr algn="ctr"/>
            <a:r>
              <a:rPr lang="en-US" sz="2800" b="1" dirty="0" smtClean="0">
                <a:solidFill>
                  <a:srgbClr val="0000FF"/>
                </a:solidFill>
                <a:latin typeface="Arial" pitchFamily="34" charset="0"/>
                <a:ea typeface="ＭＳ Ｐゴシック" pitchFamily="34" charset="-128"/>
                <a:cs typeface="Arial" pitchFamily="34" charset="0"/>
              </a:rPr>
              <a:t>Support innovation for farmers decision making processes  </a:t>
            </a:r>
            <a:endParaRPr lang="en-US" sz="2800" b="1" dirty="0">
              <a:solidFill>
                <a:srgbClr val="0000FF"/>
              </a:solidFill>
            </a:endParaRPr>
          </a:p>
        </p:txBody>
      </p:sp>
      <p:sp>
        <p:nvSpPr>
          <p:cNvPr id="7" name="Rectangle 6"/>
          <p:cNvSpPr/>
          <p:nvPr/>
        </p:nvSpPr>
        <p:spPr>
          <a:xfrm>
            <a:off x="5940152" y="1772816"/>
            <a:ext cx="2880320" cy="3970318"/>
          </a:xfrm>
          <a:prstGeom prst="rect">
            <a:avLst/>
          </a:prstGeom>
        </p:spPr>
        <p:txBody>
          <a:bodyPr wrap="square">
            <a:spAutoFit/>
          </a:bodyPr>
          <a:lstStyle/>
          <a:p>
            <a:pPr>
              <a:buFont typeface="Wingdings" pitchFamily="2" charset="2"/>
              <a:buChar char="Ø"/>
            </a:pPr>
            <a:r>
              <a:rPr lang="en-US" sz="1800" b="1" dirty="0" smtClean="0">
                <a:solidFill>
                  <a:prstClr val="black"/>
                </a:solidFill>
                <a:latin typeface="Arial" pitchFamily="34" charset="0"/>
                <a:ea typeface="ＭＳ Ｐゴシック" pitchFamily="34" charset="-128"/>
                <a:cs typeface="Arial" pitchFamily="34" charset="0"/>
              </a:rPr>
              <a:t> Use of mobile phones and web based information systems  to provide real time soil, water, pest/disease and temperature data to farmers </a:t>
            </a:r>
          </a:p>
          <a:p>
            <a:endParaRPr lang="en-US" sz="1800" b="1" dirty="0" smtClean="0">
              <a:solidFill>
                <a:prstClr val="black"/>
              </a:solidFill>
              <a:latin typeface="Arial" pitchFamily="34" charset="0"/>
              <a:ea typeface="ＭＳ Ｐゴシック" pitchFamily="34" charset="-128"/>
              <a:cs typeface="Arial" pitchFamily="34" charset="0"/>
            </a:endParaRPr>
          </a:p>
          <a:p>
            <a:pPr>
              <a:buFont typeface="Wingdings" pitchFamily="2" charset="2"/>
              <a:buChar char="Ø"/>
            </a:pPr>
            <a:r>
              <a:rPr lang="en-US" sz="1800" b="1" dirty="0" smtClean="0">
                <a:solidFill>
                  <a:prstClr val="black"/>
                </a:solidFill>
                <a:latin typeface="Arial" pitchFamily="34" charset="0"/>
                <a:ea typeface="ＭＳ Ｐゴシック" pitchFamily="34" charset="-128"/>
                <a:cs typeface="Arial" pitchFamily="34" charset="0"/>
              </a:rPr>
              <a:t>Informed decision making</a:t>
            </a:r>
          </a:p>
          <a:p>
            <a:endParaRPr lang="en-US" sz="1800" b="1" dirty="0" smtClean="0">
              <a:solidFill>
                <a:prstClr val="black"/>
              </a:solidFill>
              <a:latin typeface="Arial" pitchFamily="34" charset="0"/>
              <a:ea typeface="ＭＳ Ｐゴシック" pitchFamily="34" charset="-128"/>
              <a:cs typeface="Arial" pitchFamily="34" charset="0"/>
            </a:endParaRPr>
          </a:p>
          <a:p>
            <a:pPr>
              <a:buFont typeface="Wingdings" pitchFamily="2" charset="2"/>
              <a:buChar char="Ø"/>
            </a:pPr>
            <a:r>
              <a:rPr lang="en-US" sz="1800" b="1" dirty="0" smtClean="0">
                <a:solidFill>
                  <a:prstClr val="black"/>
                </a:solidFill>
                <a:latin typeface="Arial" pitchFamily="34" charset="0"/>
                <a:ea typeface="ＭＳ Ｐゴシック" pitchFamily="34" charset="-128"/>
                <a:cs typeface="Arial" pitchFamily="34" charset="0"/>
              </a:rPr>
              <a:t>Enhanced negotiation capacity with farm service providers  </a:t>
            </a:r>
            <a:r>
              <a:rPr lang="en-US" sz="1800" b="1" dirty="0" smtClean="0">
                <a:latin typeface="Arial" pitchFamily="34" charset="0"/>
                <a:ea typeface="ＭＳ Ｐゴシック" pitchFamily="34" charset="-128"/>
                <a:cs typeface="Arial" pitchFamily="34" charset="0"/>
              </a:rPr>
              <a:t> </a:t>
            </a: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p:nvPr/>
        </p:nvGrpSpPr>
        <p:grpSpPr>
          <a:xfrm>
            <a:off x="173038" y="155575"/>
            <a:ext cx="8970962" cy="6702425"/>
            <a:chOff x="173038" y="155575"/>
            <a:chExt cx="8970962" cy="6702425"/>
          </a:xfrm>
        </p:grpSpPr>
        <p:sp>
          <p:nvSpPr>
            <p:cNvPr id="308226" name="Rectangle 2"/>
            <p:cNvSpPr>
              <a:spLocks noChangeArrowheads="1"/>
            </p:cNvSpPr>
            <p:nvPr/>
          </p:nvSpPr>
          <p:spPr bwMode="auto">
            <a:xfrm>
              <a:off x="251520" y="188640"/>
              <a:ext cx="6480720" cy="1200329"/>
            </a:xfrm>
            <a:prstGeom prst="rect">
              <a:avLst/>
            </a:prstGeom>
            <a:noFill/>
            <a:ln w="9525" algn="ctr">
              <a:noFill/>
              <a:miter lim="800000"/>
              <a:headEnd/>
              <a:tailEnd/>
            </a:ln>
            <a:effectLst/>
          </p:spPr>
          <p:txBody>
            <a:bodyPr wrap="square">
              <a:spAutoFit/>
            </a:bodyPr>
            <a:lstStyle/>
            <a:p>
              <a:pPr algn="ctr"/>
              <a:r>
                <a:rPr lang="en-US" sz="2400" b="1" dirty="0" smtClean="0">
                  <a:solidFill>
                    <a:srgbClr val="0000FF"/>
                  </a:solidFill>
                  <a:latin typeface="Arial Black" pitchFamily="34" charset="0"/>
                  <a:cs typeface="Arial" pitchFamily="34" charset="0"/>
                </a:rPr>
                <a:t>Support value addition and empowerment of marginalized farmers, women </a:t>
              </a:r>
            </a:p>
          </p:txBody>
        </p:sp>
        <p:pic>
          <p:nvPicPr>
            <p:cNvPr id="308227" name="Picture 3" descr="DSC0389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3038" y="2209800"/>
              <a:ext cx="2357437" cy="3276600"/>
            </a:xfrm>
            <a:prstGeom prst="rect">
              <a:avLst/>
            </a:prstGeom>
            <a:noFill/>
          </p:spPr>
        </p:pic>
        <p:pic>
          <p:nvPicPr>
            <p:cNvPr id="308228" name="Picture 4" descr="DSC0395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43200" y="2209800"/>
              <a:ext cx="2697163" cy="3276600"/>
            </a:xfrm>
            <a:prstGeom prst="rect">
              <a:avLst/>
            </a:prstGeom>
            <a:noFill/>
          </p:spPr>
        </p:pic>
        <p:sp>
          <p:nvSpPr>
            <p:cNvPr id="308229" name="AutoShape 5"/>
            <p:cNvSpPr>
              <a:spLocks noChangeArrowheads="1"/>
            </p:cNvSpPr>
            <p:nvPr/>
          </p:nvSpPr>
          <p:spPr bwMode="auto">
            <a:xfrm>
              <a:off x="2286000" y="3505200"/>
              <a:ext cx="533400" cy="609600"/>
            </a:xfrm>
            <a:prstGeom prst="rightArrow">
              <a:avLst>
                <a:gd name="adj1" fmla="val 50000"/>
                <a:gd name="adj2" fmla="val 25000"/>
              </a:avLst>
            </a:prstGeom>
            <a:solidFill>
              <a:srgbClr val="FFCC00"/>
            </a:solidFill>
            <a:ln w="9525" algn="ctr">
              <a:solidFill>
                <a:schemeClr val="tx1"/>
              </a:solidFill>
              <a:miter lim="800000"/>
              <a:headEnd/>
              <a:tailEnd/>
            </a:ln>
            <a:effectLst/>
          </p:spPr>
          <p:txBody>
            <a:bodyPr wrap="none" anchor="ctr"/>
            <a:lstStyle/>
            <a:p>
              <a:endParaRPr lang="en-US"/>
            </a:p>
          </p:txBody>
        </p:sp>
        <p:pic>
          <p:nvPicPr>
            <p:cNvPr id="308230" name="Picture 6" descr="Mssrf1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029200" y="3733800"/>
              <a:ext cx="3124200" cy="2216150"/>
            </a:xfrm>
            <a:prstGeom prst="rect">
              <a:avLst/>
            </a:prstGeom>
            <a:noFill/>
            <a:ln w="19050">
              <a:noFill/>
              <a:miter lim="800000"/>
              <a:headEnd/>
              <a:tailEnd/>
            </a:ln>
          </p:spPr>
        </p:pic>
        <p:pic>
          <p:nvPicPr>
            <p:cNvPr id="308231" name="Picture 7" descr="Slide4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858000" y="5143500"/>
              <a:ext cx="2286000" cy="1714500"/>
            </a:xfrm>
            <a:prstGeom prst="rect">
              <a:avLst/>
            </a:prstGeom>
            <a:noFill/>
            <a:ln w="9525">
              <a:solidFill>
                <a:schemeClr val="bg2"/>
              </a:solidFill>
              <a:miter lim="800000"/>
              <a:headEnd/>
              <a:tailEnd/>
            </a:ln>
          </p:spPr>
        </p:pic>
        <p:pic>
          <p:nvPicPr>
            <p:cNvPr id="308232" name="Picture 8" descr="DSC_0276"/>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858000" y="155575"/>
              <a:ext cx="2209800" cy="1978025"/>
            </a:xfrm>
            <a:prstGeom prst="rect">
              <a:avLst/>
            </a:prstGeom>
            <a:noFill/>
          </p:spPr>
        </p:pic>
        <p:sp>
          <p:nvSpPr>
            <p:cNvPr id="308233" name="AutoShape 9"/>
            <p:cNvSpPr>
              <a:spLocks noChangeArrowheads="1"/>
            </p:cNvSpPr>
            <p:nvPr/>
          </p:nvSpPr>
          <p:spPr bwMode="auto">
            <a:xfrm rot="-2364040">
              <a:off x="7467600" y="2590800"/>
              <a:ext cx="1143000" cy="457200"/>
            </a:xfrm>
            <a:prstGeom prst="curvedUpArrow">
              <a:avLst>
                <a:gd name="adj1" fmla="val 50000"/>
                <a:gd name="adj2" fmla="val 100000"/>
                <a:gd name="adj3" fmla="val 33333"/>
              </a:avLst>
            </a:prstGeom>
            <a:solidFill>
              <a:srgbClr val="FFCC00"/>
            </a:solidFill>
            <a:ln w="9525">
              <a:solidFill>
                <a:schemeClr val="tx1"/>
              </a:solidFill>
              <a:miter lim="800000"/>
              <a:headEnd/>
              <a:tailEnd/>
            </a:ln>
            <a:effectLst/>
          </p:spPr>
          <p:txBody>
            <a:bodyPr wrap="none" anchor="ctr"/>
            <a:lstStyle/>
            <a:p>
              <a:endParaRPr lang="en-US"/>
            </a:p>
          </p:txBody>
        </p:sp>
        <p:sp>
          <p:nvSpPr>
            <p:cNvPr id="308234" name="AutoShape 10"/>
            <p:cNvSpPr>
              <a:spLocks noChangeArrowheads="1"/>
            </p:cNvSpPr>
            <p:nvPr/>
          </p:nvSpPr>
          <p:spPr bwMode="auto">
            <a:xfrm rot="3081321" flipV="1">
              <a:off x="7750646" y="3531163"/>
              <a:ext cx="1066800" cy="457200"/>
            </a:xfrm>
            <a:prstGeom prst="curvedUpArrow">
              <a:avLst>
                <a:gd name="adj1" fmla="val 46667"/>
                <a:gd name="adj2" fmla="val 93333"/>
                <a:gd name="adj3" fmla="val 33333"/>
              </a:avLst>
            </a:prstGeom>
            <a:solidFill>
              <a:srgbClr val="FFCC00"/>
            </a:solidFill>
            <a:ln w="9525">
              <a:solidFill>
                <a:schemeClr val="tx1"/>
              </a:solidFill>
              <a:miter lim="800000"/>
              <a:headEnd/>
              <a:tailEnd/>
            </a:ln>
            <a:effectLst/>
          </p:spPr>
          <p:txBody>
            <a:bodyPr wrap="none" anchor="ctr"/>
            <a:lstStyle/>
            <a:p>
              <a:endParaRPr lang="en-US"/>
            </a:p>
          </p:txBody>
        </p:sp>
        <p:pic>
          <p:nvPicPr>
            <p:cNvPr id="308235" name="Picture 11" descr="DSC_0317"/>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486400" y="1600200"/>
              <a:ext cx="1981200" cy="1924050"/>
            </a:xfrm>
            <a:prstGeom prst="rect">
              <a:avLst/>
            </a:prstGeom>
            <a:noFill/>
          </p:spPr>
        </p:pic>
      </p:grpSp>
      <p:sp>
        <p:nvSpPr>
          <p:cNvPr id="13" name="Rectangle 12"/>
          <p:cNvSpPr/>
          <p:nvPr/>
        </p:nvSpPr>
        <p:spPr>
          <a:xfrm>
            <a:off x="467544" y="5949280"/>
            <a:ext cx="4824536" cy="461665"/>
          </a:xfrm>
          <a:prstGeom prst="rect">
            <a:avLst/>
          </a:prstGeom>
        </p:spPr>
        <p:txBody>
          <a:bodyPr wrap="square">
            <a:spAutoFit/>
          </a:bodyPr>
          <a:lstStyle/>
          <a:p>
            <a:pPr fontAlgn="base">
              <a:spcBef>
                <a:spcPct val="0"/>
              </a:spcBef>
              <a:spcAft>
                <a:spcPct val="0"/>
              </a:spcAft>
            </a:pPr>
            <a:r>
              <a:rPr lang="en-US" sz="2400" b="1" dirty="0" smtClean="0">
                <a:solidFill>
                  <a:srgbClr val="0000FF"/>
                </a:solidFill>
                <a:latin typeface="Helvetica" pitchFamily="34" charset="0"/>
                <a:ea typeface="ＭＳ Ｐゴシック" pitchFamily="34" charset="-128"/>
              </a:rPr>
              <a:t>IFAD Global Program on NUS </a:t>
            </a:r>
            <a:endParaRPr lang="en-US" sz="2400" b="1" dirty="0">
              <a:solidFill>
                <a:srgbClr val="0000FF"/>
              </a:solidFill>
              <a:latin typeface="Helvetica" pitchFamily="34" charset="0"/>
              <a:ea typeface="ＭＳ Ｐゴシック" pitchFamily="34" charset="-128"/>
            </a:endParaRP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521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7544" y="1628800"/>
            <a:ext cx="2866004" cy="4824536"/>
          </a:xfrm>
          <a:prstGeom prst="rect">
            <a:avLst/>
          </a:prstGeom>
          <a:noFill/>
        </p:spPr>
      </p:pic>
      <p:pic>
        <p:nvPicPr>
          <p:cNvPr id="265219"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75856" y="1700807"/>
            <a:ext cx="3096344" cy="4710651"/>
          </a:xfrm>
          <a:prstGeom prst="rect">
            <a:avLst/>
          </a:prstGeom>
          <a:noFill/>
        </p:spPr>
      </p:pic>
      <p:sp>
        <p:nvSpPr>
          <p:cNvPr id="265220" name="Rectangle 4"/>
          <p:cNvSpPr>
            <a:spLocks noChangeArrowheads="1"/>
          </p:cNvSpPr>
          <p:nvPr/>
        </p:nvSpPr>
        <p:spPr bwMode="auto">
          <a:xfrm>
            <a:off x="323528" y="404664"/>
            <a:ext cx="7086600" cy="523220"/>
          </a:xfrm>
          <a:prstGeom prst="rect">
            <a:avLst/>
          </a:prstGeom>
          <a:noFill/>
          <a:ln w="9525" algn="ctr">
            <a:noFill/>
            <a:miter lim="800000"/>
            <a:headEnd/>
            <a:tailEnd/>
          </a:ln>
          <a:effectLst/>
        </p:spPr>
        <p:txBody>
          <a:bodyPr>
            <a:spAutoFit/>
          </a:bodyPr>
          <a:lstStyle/>
          <a:p>
            <a:pPr algn="ctr"/>
            <a:r>
              <a:rPr lang="en-US" sz="2800" b="1" baseline="0" dirty="0" smtClean="0">
                <a:solidFill>
                  <a:srgbClr val="0000FF"/>
                </a:solidFill>
                <a:latin typeface="Arial Black" pitchFamily="34" charset="0"/>
                <a:cs typeface="Arial" pitchFamily="34" charset="0"/>
              </a:rPr>
              <a:t>Linking farmers </a:t>
            </a:r>
            <a:r>
              <a:rPr lang="en-US" sz="2800" b="1" dirty="0" smtClean="0">
                <a:solidFill>
                  <a:srgbClr val="0000FF"/>
                </a:solidFill>
                <a:latin typeface="Arial Black" pitchFamily="34" charset="0"/>
                <a:cs typeface="Arial" pitchFamily="34" charset="0"/>
              </a:rPr>
              <a:t>with </a:t>
            </a:r>
            <a:r>
              <a:rPr lang="en-US" sz="2800" dirty="0" smtClean="0">
                <a:solidFill>
                  <a:srgbClr val="0000FF"/>
                </a:solidFill>
                <a:latin typeface="Arial Black" pitchFamily="34" charset="0"/>
                <a:cs typeface="Arial" pitchFamily="34" charset="0"/>
              </a:rPr>
              <a:t>private sector</a:t>
            </a:r>
            <a:endParaRPr lang="en-US" sz="2800" b="1" baseline="0" dirty="0">
              <a:solidFill>
                <a:srgbClr val="0000FF"/>
              </a:solidFill>
              <a:latin typeface="Arial Black" pitchFamily="34" charset="0"/>
              <a:cs typeface="Arial" pitchFamily="34" charset="0"/>
            </a:endParaRPr>
          </a:p>
        </p:txBody>
      </p:sp>
      <p:sp>
        <p:nvSpPr>
          <p:cNvPr id="5" name="Rectangle 4"/>
          <p:cNvSpPr/>
          <p:nvPr/>
        </p:nvSpPr>
        <p:spPr>
          <a:xfrm>
            <a:off x="6551712" y="1988840"/>
            <a:ext cx="2268760" cy="3046988"/>
          </a:xfrm>
          <a:prstGeom prst="rect">
            <a:avLst/>
          </a:prstGeom>
        </p:spPr>
        <p:txBody>
          <a:bodyPr wrap="square">
            <a:spAutoFit/>
          </a:bodyPr>
          <a:lstStyle/>
          <a:p>
            <a:pPr fontAlgn="base">
              <a:spcBef>
                <a:spcPct val="0"/>
              </a:spcBef>
              <a:spcAft>
                <a:spcPct val="0"/>
              </a:spcAft>
            </a:pPr>
            <a:r>
              <a:rPr lang="en-US" sz="2400" b="1" dirty="0" smtClean="0">
                <a:solidFill>
                  <a:srgbClr val="008000"/>
                </a:solidFill>
                <a:latin typeface="Helvetica" pitchFamily="34" charset="0"/>
                <a:ea typeface="ＭＳ Ｐゴシック" pitchFamily="34" charset="-128"/>
              </a:rPr>
              <a:t>Farmers-restaurant linkages developed by the IFAD Global Program on NUS in Bolivia</a:t>
            </a:r>
            <a:endParaRPr lang="en-US" sz="2400" b="1" dirty="0">
              <a:solidFill>
                <a:srgbClr val="008000"/>
              </a:solidFill>
              <a:latin typeface="Helvetica" pitchFamily="34" charset="0"/>
              <a:ea typeface="ＭＳ Ｐゴシック" pitchFamily="34" charset="-128"/>
            </a:endParaRP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Number Placeholder 3"/>
          <p:cNvSpPr>
            <a:spLocks noGrp="1"/>
          </p:cNvSpPr>
          <p:nvPr>
            <p:ph type="sldNum" sz="quarter" idx="4294967295"/>
          </p:nvPr>
        </p:nvSpPr>
        <p:spPr>
          <a:xfrm>
            <a:off x="6553200" y="6248400"/>
            <a:ext cx="1905000" cy="457200"/>
          </a:xfrm>
          <a:prstGeom prst="rect">
            <a:avLst/>
          </a:prstGeom>
          <a:noFill/>
        </p:spPr>
        <p:txBody>
          <a:bodyPr/>
          <a:lstStyle/>
          <a:p>
            <a:pPr defTabSz="762000"/>
            <a:fld id="{F599A968-1506-475B-AF6E-DA2F9A84821F}" type="slidenum">
              <a:rPr lang="en-US"/>
              <a:pPr defTabSz="762000"/>
              <a:t>35</a:t>
            </a:fld>
            <a:endParaRPr lang="en-US"/>
          </a:p>
        </p:txBody>
      </p:sp>
      <p:pic>
        <p:nvPicPr>
          <p:cNvPr id="129027" name="Picture 2" descr="96840010"/>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1520" y="1628800"/>
            <a:ext cx="4685272" cy="5016306"/>
          </a:xfrm>
          <a:prstGeom prst="rect">
            <a:avLst/>
          </a:prstGeom>
          <a:noFill/>
          <a:ln w="9525">
            <a:noFill/>
            <a:miter lim="800000"/>
            <a:headEnd/>
            <a:tailEnd/>
          </a:ln>
        </p:spPr>
      </p:pic>
      <p:sp>
        <p:nvSpPr>
          <p:cNvPr id="5" name="TextBox 4"/>
          <p:cNvSpPr txBox="1"/>
          <p:nvPr/>
        </p:nvSpPr>
        <p:spPr>
          <a:xfrm>
            <a:off x="395536" y="404664"/>
            <a:ext cx="7632848" cy="584775"/>
          </a:xfrm>
          <a:prstGeom prst="rect">
            <a:avLst/>
          </a:prstGeom>
          <a:noFill/>
        </p:spPr>
        <p:txBody>
          <a:bodyPr wrap="square" rtlCol="0">
            <a:spAutoFit/>
          </a:bodyPr>
          <a:lstStyle/>
          <a:p>
            <a:r>
              <a:rPr lang="en-US" sz="3200" b="1" dirty="0" smtClean="0">
                <a:solidFill>
                  <a:srgbClr val="0000FF"/>
                </a:solidFill>
              </a:rPr>
              <a:t>Link farmers with ex situ gene banks</a:t>
            </a:r>
            <a:endParaRPr lang="en-US" sz="3200" b="1" dirty="0">
              <a:solidFill>
                <a:srgbClr val="0000FF"/>
              </a:solidFill>
            </a:endParaRPr>
          </a:p>
        </p:txBody>
      </p:sp>
      <p:sp>
        <p:nvSpPr>
          <p:cNvPr id="6" name="Rectangle 5"/>
          <p:cNvSpPr/>
          <p:nvPr/>
        </p:nvSpPr>
        <p:spPr>
          <a:xfrm>
            <a:off x="5508104" y="1844824"/>
            <a:ext cx="2268760" cy="3046988"/>
          </a:xfrm>
          <a:prstGeom prst="rect">
            <a:avLst/>
          </a:prstGeom>
        </p:spPr>
        <p:txBody>
          <a:bodyPr wrap="square">
            <a:spAutoFit/>
          </a:bodyPr>
          <a:lstStyle/>
          <a:p>
            <a:pPr fontAlgn="base">
              <a:spcBef>
                <a:spcPct val="0"/>
              </a:spcBef>
              <a:spcAft>
                <a:spcPct val="0"/>
              </a:spcAft>
            </a:pPr>
            <a:r>
              <a:rPr lang="en-US" sz="2400" b="1" dirty="0" smtClean="0">
                <a:solidFill>
                  <a:srgbClr val="008000"/>
                </a:solidFill>
                <a:latin typeface="Helvetica" pitchFamily="34" charset="0"/>
                <a:ea typeface="ＭＳ Ｐゴシック" pitchFamily="34" charset="-128"/>
              </a:rPr>
              <a:t>Farmers-restaurant linkages developed by the IFAD Global Program on NUS in Bolivia</a:t>
            </a:r>
            <a:endParaRPr lang="en-US" sz="2400" b="1" dirty="0">
              <a:solidFill>
                <a:srgbClr val="008000"/>
              </a:solidFill>
              <a:latin typeface="Helvetica" pitchFamily="34" charset="0"/>
              <a:ea typeface="ＭＳ Ｐゴシック" pitchFamily="34" charset="-128"/>
            </a:endParaRPr>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istrict_pm.jpg"/>
          <p:cNvPicPr>
            <a:picLocks noGrp="1" noChangeAspect="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2987824" y="1556792"/>
            <a:ext cx="5777179" cy="5084045"/>
          </a:xfrm>
        </p:spPr>
      </p:pic>
      <p:pic>
        <p:nvPicPr>
          <p:cNvPr id="190466" name="Picture 2" descr="http://www.icrisat.org/vasat/learning_resources/crops/pm/pm_diseases/html/m1l3/resources/pearlmillet_diseases/m2/pp12.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95536" y="1556792"/>
            <a:ext cx="2209800" cy="2067742"/>
          </a:xfrm>
          <a:prstGeom prst="rect">
            <a:avLst/>
          </a:prstGeom>
          <a:noFill/>
        </p:spPr>
      </p:pic>
      <p:sp>
        <p:nvSpPr>
          <p:cNvPr id="6" name="TextBox 5"/>
          <p:cNvSpPr txBox="1"/>
          <p:nvPr/>
        </p:nvSpPr>
        <p:spPr>
          <a:xfrm>
            <a:off x="323528" y="3717032"/>
            <a:ext cx="3048000" cy="2862322"/>
          </a:xfrm>
          <a:prstGeom prst="rect">
            <a:avLst/>
          </a:prstGeom>
          <a:noFill/>
        </p:spPr>
        <p:txBody>
          <a:bodyPr wrap="square" rtlCol="0">
            <a:spAutoFit/>
          </a:bodyPr>
          <a:lstStyle/>
          <a:p>
            <a:pPr marL="293688" indent="-293688">
              <a:buFont typeface="Arial" pitchFamily="34" charset="0"/>
              <a:buChar char="•"/>
            </a:pPr>
            <a:r>
              <a:rPr lang="en-US" sz="2000" dirty="0" smtClean="0"/>
              <a:t>Georeferencing</a:t>
            </a:r>
          </a:p>
          <a:p>
            <a:pPr marL="293688" indent="-293688">
              <a:buFont typeface="Arial" pitchFamily="34" charset="0"/>
              <a:buChar char="•"/>
            </a:pPr>
            <a:r>
              <a:rPr lang="en-US" sz="2000" dirty="0" smtClean="0"/>
              <a:t>Documentation of traits for CC adaptation</a:t>
            </a:r>
          </a:p>
          <a:p>
            <a:pPr marL="293688" indent="-293688">
              <a:buFont typeface="Arial" pitchFamily="34" charset="0"/>
              <a:buChar char="•"/>
            </a:pPr>
            <a:r>
              <a:rPr lang="en-US" sz="2000" dirty="0" smtClean="0"/>
              <a:t>Data documentation</a:t>
            </a:r>
          </a:p>
          <a:p>
            <a:pPr marL="293688" indent="-293688">
              <a:buFont typeface="Arial" pitchFamily="34" charset="0"/>
              <a:buChar char="•"/>
            </a:pPr>
            <a:r>
              <a:rPr lang="en-US" sz="2000" dirty="0" smtClean="0"/>
              <a:t>Local weather data</a:t>
            </a:r>
          </a:p>
          <a:p>
            <a:pPr marL="293688" indent="-293688">
              <a:buFont typeface="Arial" pitchFamily="34" charset="0"/>
              <a:buChar char="•"/>
            </a:pPr>
            <a:r>
              <a:rPr lang="en-US" sz="2000" dirty="0" smtClean="0"/>
              <a:t>Future climate</a:t>
            </a:r>
          </a:p>
          <a:p>
            <a:pPr marL="293688" indent="-293688">
              <a:buFont typeface="Arial" pitchFamily="34" charset="0"/>
              <a:buChar char="•"/>
            </a:pPr>
            <a:r>
              <a:rPr lang="en-US" sz="2000" dirty="0" smtClean="0"/>
              <a:t>Prediction models</a:t>
            </a:r>
          </a:p>
          <a:p>
            <a:pPr marL="293688" indent="-293688">
              <a:buFont typeface="Arial" pitchFamily="34" charset="0"/>
              <a:buChar char="•"/>
            </a:pPr>
            <a:r>
              <a:rPr lang="en-US" sz="2000" dirty="0" smtClean="0"/>
              <a:t>Climate analogues</a:t>
            </a:r>
            <a:endParaRPr lang="en-US" sz="2000" dirty="0"/>
          </a:p>
        </p:txBody>
      </p:sp>
      <p:pic>
        <p:nvPicPr>
          <p:cNvPr id="8" name="Picture 22" descr="ccaf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804248" y="4509120"/>
            <a:ext cx="2133600" cy="999207"/>
          </a:xfrm>
          <a:prstGeom prst="rect">
            <a:avLst/>
          </a:prstGeom>
          <a:noFill/>
          <a:ln w="9525">
            <a:noFill/>
            <a:miter lim="800000"/>
            <a:headEnd/>
            <a:tailEnd/>
          </a:ln>
        </p:spPr>
      </p:pic>
      <p:sp>
        <p:nvSpPr>
          <p:cNvPr id="9" name="TextBox 8"/>
          <p:cNvSpPr txBox="1"/>
          <p:nvPr/>
        </p:nvSpPr>
        <p:spPr>
          <a:xfrm>
            <a:off x="395536" y="188640"/>
            <a:ext cx="7632848" cy="1077218"/>
          </a:xfrm>
          <a:prstGeom prst="rect">
            <a:avLst/>
          </a:prstGeom>
          <a:noFill/>
        </p:spPr>
        <p:txBody>
          <a:bodyPr wrap="square" rtlCol="0">
            <a:spAutoFit/>
          </a:bodyPr>
          <a:lstStyle/>
          <a:p>
            <a:pPr algn="ctr"/>
            <a:r>
              <a:rPr lang="en-US" sz="3200" b="1" dirty="0" smtClean="0">
                <a:solidFill>
                  <a:srgbClr val="0000FF"/>
                </a:solidFill>
              </a:rPr>
              <a:t>Enhancing capacities to cope </a:t>
            </a:r>
          </a:p>
          <a:p>
            <a:pPr algn="ctr"/>
            <a:r>
              <a:rPr lang="en-US" sz="3200" b="1" dirty="0" smtClean="0">
                <a:solidFill>
                  <a:srgbClr val="0000FF"/>
                </a:solidFill>
              </a:rPr>
              <a:t>with climate change via ABD</a:t>
            </a:r>
            <a:endParaRPr lang="en-US" sz="3200" b="1"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Number Placeholder 1"/>
          <p:cNvSpPr>
            <a:spLocks noGrp="1"/>
          </p:cNvSpPr>
          <p:nvPr>
            <p:ph type="sldNum" sz="quarter" idx="4294967295"/>
          </p:nvPr>
        </p:nvSpPr>
        <p:spPr>
          <a:xfrm>
            <a:off x="6553200" y="6248400"/>
            <a:ext cx="1905000" cy="457200"/>
          </a:xfrm>
          <a:prstGeom prst="rect">
            <a:avLst/>
          </a:prstGeom>
          <a:noFill/>
        </p:spPr>
        <p:txBody>
          <a:bodyPr/>
          <a:lstStyle/>
          <a:p>
            <a:pPr defTabSz="762000"/>
            <a:fld id="{BCF59182-708B-4A2E-89E7-FB7631EAA5F4}" type="slidenum">
              <a:rPr lang="en-US"/>
              <a:pPr defTabSz="762000"/>
              <a:t>37</a:t>
            </a:fld>
            <a:endParaRPr lang="en-US"/>
          </a:p>
        </p:txBody>
      </p:sp>
      <p:pic>
        <p:nvPicPr>
          <p:cNvPr id="65539"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99592" y="1628800"/>
            <a:ext cx="7287344" cy="4805301"/>
          </a:xfrm>
          <a:prstGeom prst="rect">
            <a:avLst/>
          </a:prstGeom>
          <a:noFill/>
          <a:ln w="9525">
            <a:noFill/>
            <a:miter lim="800000"/>
            <a:headEnd/>
            <a:tailEnd/>
          </a:ln>
        </p:spPr>
      </p:pic>
      <p:sp>
        <p:nvSpPr>
          <p:cNvPr id="65540" name="Rectangle 3"/>
          <p:cNvSpPr>
            <a:spLocks noChangeArrowheads="1"/>
          </p:cNvSpPr>
          <p:nvPr/>
        </p:nvSpPr>
        <p:spPr bwMode="auto">
          <a:xfrm>
            <a:off x="611560" y="260648"/>
            <a:ext cx="6912768" cy="830997"/>
          </a:xfrm>
          <a:prstGeom prst="rect">
            <a:avLst/>
          </a:prstGeom>
          <a:noFill/>
          <a:ln w="9525">
            <a:noFill/>
            <a:miter lim="800000"/>
            <a:headEnd/>
            <a:tailEnd/>
          </a:ln>
        </p:spPr>
        <p:txBody>
          <a:bodyPr wrap="square">
            <a:spAutoFit/>
          </a:bodyPr>
          <a:lstStyle/>
          <a:p>
            <a:pPr algn="ctr" eaLnBrk="0" hangingPunct="0"/>
            <a:r>
              <a:rPr lang="en-US" sz="2400" b="1" dirty="0" smtClean="0">
                <a:solidFill>
                  <a:srgbClr val="0000FF"/>
                </a:solidFill>
              </a:rPr>
              <a:t>Launch a Global Network to support Custodian Farmers and on-farm conservation! </a:t>
            </a:r>
            <a:endParaRPr lang="en-US" sz="2400" b="1"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1" y="0"/>
            <a:ext cx="9166100" cy="5723930"/>
            <a:chOff x="-1" y="0"/>
            <a:chExt cx="9166100" cy="5723930"/>
          </a:xfrm>
        </p:grpSpPr>
        <p:pic>
          <p:nvPicPr>
            <p:cNvPr id="286722" name="Picture 2" descr="DSC0441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0"/>
              <a:ext cx="9166100" cy="4800600"/>
            </a:xfrm>
            <a:prstGeom prst="rect">
              <a:avLst/>
            </a:prstGeom>
            <a:noFill/>
          </p:spPr>
        </p:pic>
        <p:sp>
          <p:nvSpPr>
            <p:cNvPr id="4" name="TextBox 3"/>
            <p:cNvSpPr txBox="1"/>
            <p:nvPr/>
          </p:nvSpPr>
          <p:spPr>
            <a:xfrm>
              <a:off x="3962400" y="4800600"/>
              <a:ext cx="4800600" cy="923330"/>
            </a:xfrm>
            <a:prstGeom prst="rect">
              <a:avLst/>
            </a:prstGeom>
            <a:noFill/>
          </p:spPr>
          <p:txBody>
            <a:bodyPr wrap="square" rtlCol="0">
              <a:spAutoFit/>
            </a:bodyPr>
            <a:lstStyle/>
            <a:p>
              <a:r>
                <a:rPr lang="en-US" sz="5400" b="1" dirty="0" smtClean="0">
                  <a:solidFill>
                    <a:srgbClr val="0000CC"/>
                  </a:solidFill>
                  <a:latin typeface="Arial" pitchFamily="34" charset="0"/>
                  <a:cs typeface="Arial" pitchFamily="34" charset="0"/>
                </a:rPr>
                <a:t>Thank you!</a:t>
              </a:r>
              <a:endParaRPr lang="en-US" sz="5400" b="1" dirty="0">
                <a:solidFill>
                  <a:srgbClr val="0000CC"/>
                </a:solidFill>
                <a:latin typeface="Arial" pitchFamily="34" charset="0"/>
                <a:cs typeface="Arial" pitchFamily="34" charset="0"/>
              </a:endParaRPr>
            </a:p>
          </p:txBody>
        </p:sp>
      </p:gr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11697</TotalTime>
  <Words>3568</Words>
  <Application>Microsoft Macintosh PowerPoint</Application>
  <PresentationFormat>On-screen Show (4:3)</PresentationFormat>
  <Paragraphs>637</Paragraphs>
  <Slides>38</Slides>
  <Notes>18</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Default Design</vt:lpstr>
      <vt:lpstr>PowerPoint Presentation</vt:lpstr>
      <vt:lpstr>Content</vt:lpstr>
      <vt:lpstr>CGIAR and Bioversity International</vt:lpstr>
      <vt:lpstr>PowerPoint Presentation</vt:lpstr>
      <vt:lpstr>Balanced &amp; Nutritious Food:  A global imperative</vt:lpstr>
      <vt:lpstr>The shrinking of our food basket</vt:lpstr>
      <vt:lpstr>PowerPoint Presentation</vt:lpstr>
      <vt:lpstr>PowerPoint Presentation</vt:lpstr>
      <vt:lpstr>More examples</vt:lpstr>
      <vt:lpstr>Complexity of human nutrition calls for diet diversity and a food systems approach </vt:lpstr>
      <vt:lpstr>..leveraging potentials from neglected and underutilized species </vt:lpstr>
      <vt:lpstr>PowerPoint Presentation</vt:lpstr>
      <vt:lpstr>Agro-ecosystem degradation</vt:lpstr>
      <vt:lpstr>PowerPoint Presentation</vt:lpstr>
      <vt:lpstr>PowerPoint Presentation</vt:lpstr>
      <vt:lpstr>Roles of Agrobiodiversity</vt:lpstr>
      <vt:lpstr>..and of farmers that harness  these roles and benefits  </vt:lpstr>
      <vt:lpstr>PowerPoint Presentation</vt:lpstr>
      <vt:lpstr>PowerPoint Presentation</vt:lpstr>
      <vt:lpstr>Collective Actions and supportive community-based institutions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Reward Systems for ABD conservation on farm</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rkhalil</dc:creator>
  <cp:lastModifiedBy>valentina barbiero</cp:lastModifiedBy>
  <cp:revision>1162</cp:revision>
  <dcterms:created xsi:type="dcterms:W3CDTF">2007-02-05T11:18:54Z</dcterms:created>
  <dcterms:modified xsi:type="dcterms:W3CDTF">2014-05-09T13:58:23Z</dcterms:modified>
</cp:coreProperties>
</file>