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60" r:id="rId3"/>
    <p:sldId id="288" r:id="rId4"/>
    <p:sldId id="262" r:id="rId5"/>
    <p:sldId id="263" r:id="rId6"/>
    <p:sldId id="286" r:id="rId7"/>
    <p:sldId id="266" r:id="rId8"/>
    <p:sldId id="272" r:id="rId9"/>
    <p:sldId id="273" r:id="rId10"/>
    <p:sldId id="276" r:id="rId11"/>
    <p:sldId id="277" r:id="rId12"/>
    <p:sldId id="280" r:id="rId13"/>
    <p:sldId id="281" r:id="rId14"/>
    <p:sldId id="282" r:id="rId15"/>
    <p:sldId id="283" r:id="rId16"/>
    <p:sldId id="289" r:id="rId17"/>
    <p:sldId id="291" r:id="rId18"/>
    <p:sldId id="284" r:id="rId19"/>
    <p:sldId id="285" r:id="rId20"/>
    <p:sldId id="290" r:id="rId21"/>
    <p:sldId id="270" r:id="rId22"/>
    <p:sldId id="293" r:id="rId23"/>
    <p:sldId id="287" r:id="rId24"/>
    <p:sldId id="271"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0085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31" autoAdjust="0"/>
    <p:restoredTop sz="71065" autoAdjust="0"/>
  </p:normalViewPr>
  <p:slideViewPr>
    <p:cSldViewPr>
      <p:cViewPr varScale="1">
        <p:scale>
          <a:sx n="72" d="100"/>
          <a:sy n="72" d="100"/>
        </p:scale>
        <p:origin x="-2264"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4DE62A-84A8-4A09-9015-0200EE196E24}" type="datetimeFigureOut">
              <a:rPr lang="en-US" smtClean="0"/>
              <a:pPr/>
              <a:t>09/05/14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A55FC4-7720-4C10-A0FE-BD2BCF0C7CE7}" type="slidenum">
              <a:rPr lang="en-US" smtClean="0"/>
              <a:pPr/>
              <a:t>‹#›</a:t>
            </a:fld>
            <a:endParaRPr lang="en-US"/>
          </a:p>
        </p:txBody>
      </p:sp>
    </p:spTree>
    <p:extLst>
      <p:ext uri="{BB962C8B-B14F-4D97-AF65-F5344CB8AC3E}">
        <p14:creationId xmlns:p14="http://schemas.microsoft.com/office/powerpoint/2010/main" val="2211118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Talium</a:t>
            </a:r>
            <a:r>
              <a:rPr lang="en-US" dirty="0" smtClean="0"/>
              <a:t>: High hills,</a:t>
            </a:r>
            <a:r>
              <a:rPr lang="en-US" baseline="0" dirty="0" smtClean="0"/>
              <a:t> level of intervention and market reach - low</a:t>
            </a:r>
            <a:endParaRPr lang="en-US" dirty="0"/>
          </a:p>
        </p:txBody>
      </p:sp>
      <p:sp>
        <p:nvSpPr>
          <p:cNvPr id="4" name="Slide Number Placeholder 3"/>
          <p:cNvSpPr>
            <a:spLocks noGrp="1"/>
          </p:cNvSpPr>
          <p:nvPr>
            <p:ph type="sldNum" sz="quarter" idx="10"/>
          </p:nvPr>
        </p:nvSpPr>
        <p:spPr/>
        <p:txBody>
          <a:bodyPr/>
          <a:lstStyle/>
          <a:p>
            <a:fld id="{D7A55FC4-7720-4C10-A0FE-BD2BCF0C7CE7}"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2013, the agricultural biodiversity benchmark surveys were completed in all four project sites. Of the total 1171 surveyed households, 309 were in </a:t>
            </a:r>
            <a:r>
              <a:rPr lang="en-US" dirty="0" err="1" smtClean="0"/>
              <a:t>Lekhnath</a:t>
            </a:r>
            <a:r>
              <a:rPr lang="en-US" dirty="0" smtClean="0"/>
              <a:t> Municipality (</a:t>
            </a:r>
            <a:r>
              <a:rPr lang="en-US" dirty="0" err="1" smtClean="0"/>
              <a:t>Kaski</a:t>
            </a:r>
            <a:r>
              <a:rPr lang="en-US" dirty="0" smtClean="0"/>
              <a:t>), 279 in </a:t>
            </a:r>
            <a:r>
              <a:rPr lang="en-US" dirty="0" err="1" smtClean="0"/>
              <a:t>Namdu</a:t>
            </a:r>
            <a:r>
              <a:rPr lang="en-US" dirty="0" smtClean="0"/>
              <a:t> VDC  (</a:t>
            </a:r>
            <a:r>
              <a:rPr lang="en-US" dirty="0" err="1" smtClean="0"/>
              <a:t>Dolakha</a:t>
            </a:r>
            <a:r>
              <a:rPr lang="en-US" dirty="0" smtClean="0"/>
              <a:t>), 314 in </a:t>
            </a:r>
            <a:r>
              <a:rPr lang="en-US" dirty="0" err="1" smtClean="0"/>
              <a:t>Kachorwa</a:t>
            </a:r>
            <a:r>
              <a:rPr lang="en-US" dirty="0" smtClean="0"/>
              <a:t> VDC (Bara) and 269 in </a:t>
            </a:r>
            <a:r>
              <a:rPr lang="en-US" dirty="0" err="1" smtClean="0"/>
              <a:t>Talium</a:t>
            </a:r>
            <a:r>
              <a:rPr lang="en-US" dirty="0" smtClean="0"/>
              <a:t> VDC (</a:t>
            </a:r>
            <a:r>
              <a:rPr lang="en-US" dirty="0" err="1" smtClean="0"/>
              <a:t>Jumla</a:t>
            </a:r>
            <a:r>
              <a:rPr lang="en-US" dirty="0" smtClean="0"/>
              <a:t>). Data entry has been completed and submitted to </a:t>
            </a:r>
            <a:r>
              <a:rPr lang="en-US" dirty="0" err="1" smtClean="0"/>
              <a:t>Bioversity</a:t>
            </a:r>
            <a:r>
              <a:rPr lang="en-US" dirty="0" smtClean="0"/>
              <a:t>. The data generated provides a baseline for designing further project interventions as well as testing project hypothesis and impacts. </a:t>
            </a:r>
            <a:r>
              <a:rPr lang="en-US" dirty="0" err="1" smtClean="0"/>
              <a:t>Gennifer</a:t>
            </a:r>
            <a:r>
              <a:rPr lang="en-US" dirty="0" smtClean="0"/>
              <a:t> Meldrum of </a:t>
            </a:r>
            <a:r>
              <a:rPr lang="en-US" dirty="0" err="1" smtClean="0"/>
              <a:t>Bioversity</a:t>
            </a:r>
            <a:r>
              <a:rPr lang="en-US" dirty="0" smtClean="0"/>
              <a:t> will conduct a training on using R Statistical Language in 5-7 August, which will further help with the analysis of the data. The survey is comprehensive and its analysis will be conducted piece by piece to test a series of hypothesis.</a:t>
            </a:r>
            <a:endParaRPr lang="en-GB" dirty="0"/>
          </a:p>
        </p:txBody>
      </p:sp>
      <p:sp>
        <p:nvSpPr>
          <p:cNvPr id="4" name="Slide Number Placeholder 3"/>
          <p:cNvSpPr>
            <a:spLocks noGrp="1"/>
          </p:cNvSpPr>
          <p:nvPr>
            <p:ph type="sldNum" sz="quarter" idx="10"/>
          </p:nvPr>
        </p:nvSpPr>
        <p:spPr/>
        <p:txBody>
          <a:bodyPr/>
          <a:lstStyle/>
          <a:p>
            <a:fld id="{D7A55FC4-7720-4C10-A0FE-BD2BCF0C7CE7}" type="slidenum">
              <a:rPr lang="en-US" smtClean="0"/>
              <a:pPr/>
              <a:t>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most common reason given was the rarity of the variety, with 7 farmers reporting this reason. The next common reason was better taste of the variety with 5 farmers reporting it, while usage was the third common reason, given by 4 farmers. Reasons such as seasonality of the seeds, ease of carrying, market potential, insect resistance were surprising given only by one or two farmers.</a:t>
            </a:r>
            <a:endParaRPr lang="en-US" dirty="0"/>
          </a:p>
        </p:txBody>
      </p:sp>
      <p:sp>
        <p:nvSpPr>
          <p:cNvPr id="4" name="Slide Number Placeholder 3"/>
          <p:cNvSpPr>
            <a:spLocks noGrp="1"/>
          </p:cNvSpPr>
          <p:nvPr>
            <p:ph type="sldNum" sz="quarter" idx="10"/>
          </p:nvPr>
        </p:nvSpPr>
        <p:spPr/>
        <p:txBody>
          <a:bodyPr/>
          <a:lstStyle/>
          <a:p>
            <a:fld id="{D7A55FC4-7720-4C10-A0FE-BD2BCF0C7CE7}" type="slidenum">
              <a:rPr lang="en-US" smtClean="0"/>
              <a:pPr/>
              <a:t>11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The workshop was organized in collaboration with </a:t>
            </a:r>
            <a:r>
              <a:rPr lang="en-US" dirty="0" err="1" smtClean="0"/>
              <a:t>Bioversity</a:t>
            </a:r>
            <a:r>
              <a:rPr lang="en-US" dirty="0" smtClean="0"/>
              <a:t> International, USC Canada Asia, Oxfam Nepal and the Community-based Biodiversity Management – South Asia Programme funded by the Development Fund of Norway. It brought together around 40 farmers, NGO/INGO staff, high level government officials and as well as international scientists.</a:t>
            </a:r>
          </a:p>
          <a:p>
            <a:r>
              <a:rPr lang="en-US" dirty="0" smtClean="0"/>
              <a:t>The workshop was organized in five sessions covering: </a:t>
            </a:r>
            <a:r>
              <a:rPr lang="en-US" dirty="0" err="1" smtClean="0"/>
              <a:t>i</a:t>
            </a:r>
            <a:r>
              <a:rPr lang="en-US" dirty="0" smtClean="0"/>
              <a:t>) national and global review of history and conceptual understanding of CSB, ii) sharing of CSB experiences by NGOs and Government of Nepal’s Department of Agriculture, iii) potential linkages between CSBs and the national genebank, iv) farmers’ experiences in operating CSBs, and v) group work and recommendations. Following the presentations by different institutions and farmers, the participants were divided into four groups and given the following tasks: </a:t>
            </a:r>
            <a:r>
              <a:rPr lang="en-US" dirty="0" err="1" smtClean="0"/>
              <a:t>i</a:t>
            </a:r>
            <a:r>
              <a:rPr lang="en-US" dirty="0" smtClean="0"/>
              <a:t>) develop a common definition of CSBs and identify and define types and terminologies, ii) identify emerging issues and challenges and the possible ways to address them, iii) identify gaps in policy and develop action plans to facilitate better linkages between CSBs and the national gene bank, and iv) identify technical and management hurdles and discuss how farmers managing CSBs can address them, especially in absence of external support.</a:t>
            </a:r>
          </a:p>
          <a:p>
            <a:r>
              <a:rPr lang="en-US" dirty="0" smtClean="0"/>
              <a:t>As a way to improve the linkages between in situ and ex situ conservation efforts, the project team harmonized the passport data collection form used by the national genebank for </a:t>
            </a:r>
            <a:r>
              <a:rPr lang="en-US" dirty="0" err="1" smtClean="0"/>
              <a:t>germplasm</a:t>
            </a:r>
            <a:r>
              <a:rPr lang="en-US" dirty="0" smtClean="0"/>
              <a:t> collection  with the record keeping maintained by CSB. This will enable the CSBs to easily provide </a:t>
            </a:r>
            <a:r>
              <a:rPr lang="en-US" dirty="0" err="1" smtClean="0"/>
              <a:t>germplasm</a:t>
            </a:r>
            <a:r>
              <a:rPr lang="en-US" dirty="0" smtClean="0"/>
              <a:t> to the national genebank for safe-keeping, while the national genebank will also be able to acquire new </a:t>
            </a:r>
            <a:r>
              <a:rPr lang="en-US" dirty="0" err="1" smtClean="0"/>
              <a:t>germplasms</a:t>
            </a:r>
            <a:r>
              <a:rPr lang="en-US" dirty="0" smtClean="0"/>
              <a:t> without having to make additional collection missions.</a:t>
            </a:r>
          </a:p>
          <a:p>
            <a:endParaRPr lang="en-GB" dirty="0"/>
          </a:p>
        </p:txBody>
      </p:sp>
      <p:sp>
        <p:nvSpPr>
          <p:cNvPr id="4" name="Slide Number Placeholder 3"/>
          <p:cNvSpPr>
            <a:spLocks noGrp="1"/>
          </p:cNvSpPr>
          <p:nvPr>
            <p:ph type="sldNum" sz="quarter" idx="10"/>
          </p:nvPr>
        </p:nvSpPr>
        <p:spPr/>
        <p:txBody>
          <a:bodyPr/>
          <a:lstStyle/>
          <a:p>
            <a:fld id="{D7A55FC4-7720-4C10-A0FE-BD2BCF0C7CE7}" type="slidenum">
              <a:rPr lang="en-US" smtClean="0"/>
              <a:pPr/>
              <a:t>13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Characterization</a:t>
            </a:r>
            <a:r>
              <a:rPr lang="en-US" baseline="0" dirty="0" smtClean="0"/>
              <a:t> of amaranth </a:t>
            </a:r>
            <a:r>
              <a:rPr lang="en-US" baseline="0" dirty="0" err="1" smtClean="0"/>
              <a:t>germplasm</a:t>
            </a:r>
            <a:r>
              <a:rPr lang="en-US" baseline="0" dirty="0" smtClean="0"/>
              <a:t> in the country.</a:t>
            </a:r>
          </a:p>
          <a:p>
            <a:r>
              <a:rPr lang="en-US" baseline="0" dirty="0" smtClean="0"/>
              <a:t>Another example of collaboration between genebank, HCRP and LI-BIRD</a:t>
            </a:r>
            <a:endParaRPr lang="en-GB" dirty="0"/>
          </a:p>
        </p:txBody>
      </p:sp>
      <p:sp>
        <p:nvSpPr>
          <p:cNvPr id="4" name="Slide Number Placeholder 3"/>
          <p:cNvSpPr>
            <a:spLocks noGrp="1"/>
          </p:cNvSpPr>
          <p:nvPr>
            <p:ph type="sldNum" sz="quarter" idx="10"/>
          </p:nvPr>
        </p:nvSpPr>
        <p:spPr/>
        <p:txBody>
          <a:bodyPr/>
          <a:lstStyle/>
          <a:p>
            <a:fld id="{D7A55FC4-7720-4C10-A0FE-BD2BCF0C7CE7}" type="slidenum">
              <a:rPr lang="en-US" smtClean="0"/>
              <a:pPr/>
              <a:t>19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Weather especially challenging. Young</a:t>
            </a:r>
            <a:r>
              <a:rPr lang="en-US" baseline="0" dirty="0" smtClean="0"/>
              <a:t> researchers, which enthusiasm, but also meaning that lot of time dedicated to looking at issues in depth.</a:t>
            </a:r>
            <a:endParaRPr lang="en-GB" dirty="0"/>
          </a:p>
        </p:txBody>
      </p:sp>
      <p:sp>
        <p:nvSpPr>
          <p:cNvPr id="4" name="Slide Number Placeholder 3"/>
          <p:cNvSpPr>
            <a:spLocks noGrp="1"/>
          </p:cNvSpPr>
          <p:nvPr>
            <p:ph type="sldNum" sz="quarter" idx="10"/>
          </p:nvPr>
        </p:nvSpPr>
        <p:spPr/>
        <p:txBody>
          <a:bodyPr/>
          <a:lstStyle/>
          <a:p>
            <a:fld id="{D7A55FC4-7720-4C10-A0FE-BD2BCF0C7CE7}" type="slidenum">
              <a:rPr lang="en-US" smtClean="0"/>
              <a:pPr/>
              <a:t>21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Participatory does not mean that the project</a:t>
            </a:r>
            <a:r>
              <a:rPr lang="en-US" baseline="0" dirty="0" smtClean="0"/>
              <a:t> team does not give input. It also does not mean that the project team simply imposes what it requires.</a:t>
            </a:r>
            <a:endParaRPr lang="en-GB" dirty="0"/>
          </a:p>
        </p:txBody>
      </p:sp>
      <p:sp>
        <p:nvSpPr>
          <p:cNvPr id="4" name="Slide Number Placeholder 3"/>
          <p:cNvSpPr>
            <a:spLocks noGrp="1"/>
          </p:cNvSpPr>
          <p:nvPr>
            <p:ph type="sldNum" sz="quarter" idx="10"/>
          </p:nvPr>
        </p:nvSpPr>
        <p:spPr/>
        <p:txBody>
          <a:bodyPr/>
          <a:lstStyle/>
          <a:p>
            <a:fld id="{67FE1023-97CF-42E4-A09A-A3926E312053}" type="slidenum">
              <a:rPr lang="en-GB" smtClean="0"/>
              <a:pPr/>
              <a:t>22</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6" descr="Down_Panel_to_use.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88" y="5486400"/>
            <a:ext cx="9197975" cy="1422400"/>
          </a:xfrm>
          <a:prstGeom prst="rect">
            <a:avLst/>
          </a:prstGeom>
          <a:noFill/>
          <a:ln w="9525">
            <a:noFill/>
            <a:miter lim="800000"/>
            <a:headEnd/>
            <a:tailEnd/>
          </a:ln>
        </p:spPr>
      </p:pic>
      <p:pic>
        <p:nvPicPr>
          <p:cNvPr id="5" name="Picture 7" descr="Top Strip.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0" y="127"/>
            <a:ext cx="9144000" cy="768096"/>
          </a:xfrm>
          <a:prstGeom prst="rect">
            <a:avLst/>
          </a:prstGeom>
          <a:noFill/>
          <a:ln w="9525">
            <a:noFill/>
            <a:miter lim="800000"/>
            <a:headEnd/>
            <a:tailEnd/>
          </a:ln>
        </p:spPr>
      </p:pic>
      <p:sp>
        <p:nvSpPr>
          <p:cNvPr id="33" name="Text Placeholder 32"/>
          <p:cNvSpPr>
            <a:spLocks noGrp="1"/>
          </p:cNvSpPr>
          <p:nvPr>
            <p:ph type="body" sz="quarter" idx="11"/>
          </p:nvPr>
        </p:nvSpPr>
        <p:spPr>
          <a:xfrm>
            <a:off x="304800" y="1600200"/>
            <a:ext cx="8534400" cy="2209800"/>
          </a:xfrm>
        </p:spPr>
        <p:txBody>
          <a:bodyPr anchor="ctr">
            <a:normAutofit/>
          </a:bodyPr>
          <a:lstStyle>
            <a:lvl1pPr algn="ctr">
              <a:buNone/>
              <a:defRPr sz="4400" b="1">
                <a:solidFill>
                  <a:srgbClr val="00853D"/>
                </a:solidFill>
                <a:latin typeface="+mj-lt"/>
              </a:defRPr>
            </a:lvl1pPr>
          </a:lstStyle>
          <a:p>
            <a:pPr lvl="0"/>
            <a:r>
              <a:rPr lang="en-US" dirty="0" smtClean="0"/>
              <a:t>Click to edit Master text styles</a:t>
            </a:r>
          </a:p>
        </p:txBody>
      </p:sp>
      <p:sp>
        <p:nvSpPr>
          <p:cNvPr id="23" name="Text Placeholder 22"/>
          <p:cNvSpPr>
            <a:spLocks noGrp="1"/>
          </p:cNvSpPr>
          <p:nvPr>
            <p:ph type="body" sz="quarter" idx="12"/>
          </p:nvPr>
        </p:nvSpPr>
        <p:spPr>
          <a:xfrm>
            <a:off x="914400" y="3962400"/>
            <a:ext cx="7315200" cy="1219200"/>
          </a:xfrm>
        </p:spPr>
        <p:txBody>
          <a:bodyPr>
            <a:noAutofit/>
          </a:bodyPr>
          <a:lstStyle>
            <a:lvl1pPr algn="ctr">
              <a:buNone/>
              <a:defRPr sz="2800" baseline="0">
                <a:solidFill>
                  <a:schemeClr val="tx1">
                    <a:lumMod val="50000"/>
                    <a:lumOff val="50000"/>
                  </a:schemeClr>
                </a:solidFill>
              </a:defRPr>
            </a:lvl1pPr>
          </a:lstStyle>
          <a:p>
            <a:pPr lvl="0"/>
            <a:r>
              <a:rPr lang="en-US" smtClean="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43000"/>
            <a:ext cx="8686800" cy="54864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descr="down strip.pn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762000"/>
            <a:ext cx="9144000" cy="377825"/>
          </a:xfrm>
          <a:prstGeom prst="rect">
            <a:avLst/>
          </a:prstGeom>
          <a:noFill/>
          <a:ln w="9525">
            <a:noFill/>
            <a:miter lim="800000"/>
            <a:headEnd/>
            <a:tailEnd/>
          </a:ln>
        </p:spPr>
      </p:pic>
      <p:pic>
        <p:nvPicPr>
          <p:cNvPr id="8" name="Picture 7" descr="Li-Bird Logo_to_use.tif"/>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8562975" y="149225"/>
            <a:ext cx="428625" cy="688975"/>
          </a:xfrm>
          <a:prstGeom prst="rect">
            <a:avLst/>
          </a:prstGeom>
          <a:noFill/>
          <a:ln w="9525">
            <a:noFill/>
            <a:miter lim="800000"/>
            <a:headEnd/>
            <a:tailEnd/>
          </a:ln>
        </p:spPr>
      </p:pic>
      <p:sp>
        <p:nvSpPr>
          <p:cNvPr id="9" name="Title 1"/>
          <p:cNvSpPr>
            <a:spLocks noGrp="1"/>
          </p:cNvSpPr>
          <p:nvPr>
            <p:ph type="title" hasCustomPrompt="1"/>
          </p:nvPr>
        </p:nvSpPr>
        <p:spPr>
          <a:xfrm>
            <a:off x="228600" y="76200"/>
            <a:ext cx="8153400" cy="762000"/>
          </a:xfrm>
        </p:spPr>
        <p:txBody>
          <a:bodyPr/>
          <a:lstStyle>
            <a:lvl1pPr algn="l">
              <a:defRPr sz="3600" b="1" spc="-170" baseline="0">
                <a:solidFill>
                  <a:srgbClr val="006600"/>
                </a:solidFill>
              </a:defRPr>
            </a:lvl1pPr>
          </a:lstStyle>
          <a:p>
            <a:r>
              <a:rPr lang="en-US" dirty="0" smtClean="0"/>
              <a:t>Click to Add Slide Title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5" name="Picture 6" descr="down strip.pn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762000"/>
            <a:ext cx="9144000" cy="377825"/>
          </a:xfrm>
          <a:prstGeom prst="rect">
            <a:avLst/>
          </a:prstGeom>
          <a:noFill/>
          <a:ln w="9525">
            <a:noFill/>
            <a:miter lim="800000"/>
            <a:headEnd/>
            <a:tailEnd/>
          </a:ln>
        </p:spPr>
      </p:pic>
      <p:pic>
        <p:nvPicPr>
          <p:cNvPr id="6" name="Picture 7" descr="Li-Bird Logo_to_use.tif"/>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8562975" y="149225"/>
            <a:ext cx="428625" cy="688975"/>
          </a:xfrm>
          <a:prstGeom prst="rect">
            <a:avLst/>
          </a:prstGeom>
          <a:noFill/>
          <a:ln w="9525">
            <a:noFill/>
            <a:miter lim="800000"/>
            <a:headEnd/>
            <a:tailEnd/>
          </a:ln>
        </p:spPr>
      </p:pic>
      <p:sp>
        <p:nvSpPr>
          <p:cNvPr id="3" name="Content Placeholder 2"/>
          <p:cNvSpPr>
            <a:spLocks noGrp="1"/>
          </p:cNvSpPr>
          <p:nvPr>
            <p:ph sz="half" idx="1"/>
          </p:nvPr>
        </p:nvSpPr>
        <p:spPr>
          <a:xfrm>
            <a:off x="274320" y="1371600"/>
            <a:ext cx="429768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709160" y="1371600"/>
            <a:ext cx="420624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Title 1"/>
          <p:cNvSpPr>
            <a:spLocks noGrp="1"/>
          </p:cNvSpPr>
          <p:nvPr>
            <p:ph type="title" hasCustomPrompt="1"/>
          </p:nvPr>
        </p:nvSpPr>
        <p:spPr>
          <a:xfrm>
            <a:off x="228600" y="76200"/>
            <a:ext cx="8153400" cy="762000"/>
          </a:xfrm>
        </p:spPr>
        <p:txBody>
          <a:bodyPr/>
          <a:lstStyle>
            <a:lvl1pPr algn="l">
              <a:defRPr sz="3600" b="1" spc="-170" baseline="0">
                <a:solidFill>
                  <a:srgbClr val="006600"/>
                </a:solidFill>
              </a:defRPr>
            </a:lvl1pPr>
          </a:lstStyle>
          <a:p>
            <a:r>
              <a:rPr lang="en-US" dirty="0" smtClean="0"/>
              <a:t>Click to Add Slide Title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3" name="Picture 6" descr="Down_Panel_to_use.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5563" y="5486400"/>
            <a:ext cx="9197976" cy="1422400"/>
          </a:xfrm>
          <a:prstGeom prst="rect">
            <a:avLst/>
          </a:prstGeom>
          <a:noFill/>
          <a:ln w="9525">
            <a:noFill/>
            <a:miter lim="800000"/>
            <a:headEnd/>
            <a:tailEnd/>
          </a:ln>
        </p:spPr>
      </p:pic>
      <p:pic>
        <p:nvPicPr>
          <p:cNvPr id="4" name="Picture 7" descr="Celebrating.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0" y="1176338"/>
            <a:ext cx="9144000" cy="1414462"/>
          </a:xfrm>
          <a:prstGeom prst="rect">
            <a:avLst/>
          </a:prstGeom>
          <a:noFill/>
          <a:ln w="9525">
            <a:noFill/>
            <a:miter lim="800000"/>
            <a:headEnd/>
            <a:tailEnd/>
          </a:ln>
        </p:spPr>
      </p:pic>
      <p:sp>
        <p:nvSpPr>
          <p:cNvPr id="2" name="Title 1"/>
          <p:cNvSpPr>
            <a:spLocks noGrp="1"/>
          </p:cNvSpPr>
          <p:nvPr>
            <p:ph type="ctrTitle"/>
          </p:nvPr>
        </p:nvSpPr>
        <p:spPr>
          <a:xfrm>
            <a:off x="1066800" y="3429000"/>
            <a:ext cx="7239000" cy="1600200"/>
          </a:xfrm>
        </p:spPr>
        <p:txBody>
          <a:bodyPr>
            <a:normAutofit/>
          </a:bodyPr>
          <a:lstStyle>
            <a:lvl1pPr>
              <a:defRPr sz="4000" b="0" baseline="0">
                <a:solidFill>
                  <a:srgbClr val="006600"/>
                </a:solidFill>
              </a:defRPr>
            </a:lvl1pPr>
          </a:lstStyle>
          <a:p>
            <a:r>
              <a:rPr lang="en-US" dirty="0" smtClean="0"/>
              <a:t>Click to edit Master title style</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69BAC275-CEA2-47AF-8830-518B3D3DC692}" type="datetimeFigureOut">
              <a:rPr lang="en-US"/>
              <a:pPr>
                <a:defRPr/>
              </a:pPr>
              <a:t>09/05/14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9BBE44C6-F6E4-4AA8-BB84-3086FA70379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3" r:id="rId1"/>
    <p:sldLayoutId id="2147483698" r:id="rId2"/>
    <p:sldLayoutId id="2147483684" r:id="rId3"/>
    <p:sldLayoutId id="2147483685" r:id="rId4"/>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 Id="rId3" Type="http://schemas.openxmlformats.org/officeDocument/2006/relationships/image" Target="../media/image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1" Type="http://schemas.openxmlformats.org/officeDocument/2006/relationships/slideLayout" Target="../slideLayouts/slideLayout3.xml"/><Relationship Id="rId2" Type="http://schemas.openxmlformats.org/officeDocument/2006/relationships/image" Target="../media/image1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 Id="rId3"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jpeg"/><Relationship Id="rId5" Type="http://schemas.openxmlformats.org/officeDocument/2006/relationships/image" Target="../media/image21.jpeg"/><Relationship Id="rId6" Type="http://schemas.openxmlformats.org/officeDocument/2006/relationships/image" Target="../media/image22.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p:txBody>
          <a:bodyPr rtlCol="0"/>
          <a:lstStyle/>
          <a:p>
            <a:pPr eaLnBrk="1" fontAlgn="auto" hangingPunct="1">
              <a:spcAft>
                <a:spcPts val="0"/>
              </a:spcAft>
              <a:buFont typeface="Arial" pitchFamily="34" charset="0"/>
              <a:buNone/>
              <a:defRPr/>
            </a:pPr>
            <a:r>
              <a:rPr lang="en-US" dirty="0" smtClean="0"/>
              <a:t>Progress of IFAD-NUS3 in Nepal</a:t>
            </a:r>
          </a:p>
          <a:p>
            <a:pPr eaLnBrk="1" fontAlgn="auto" hangingPunct="1">
              <a:spcAft>
                <a:spcPts val="0"/>
              </a:spcAft>
              <a:buFont typeface="Arial" pitchFamily="34" charset="0"/>
              <a:buNone/>
              <a:defRPr/>
            </a:pPr>
            <a:r>
              <a:rPr lang="en-US" dirty="0" smtClean="0"/>
              <a:t>(Year 2+)</a:t>
            </a:r>
            <a:endParaRPr lang="en-US" dirty="0"/>
          </a:p>
        </p:txBody>
      </p:sp>
      <p:sp>
        <p:nvSpPr>
          <p:cNvPr id="5" name="Text Placeholder 4"/>
          <p:cNvSpPr>
            <a:spLocks noGrp="1"/>
          </p:cNvSpPr>
          <p:nvPr>
            <p:ph type="body" sz="quarter" idx="12"/>
          </p:nvPr>
        </p:nvSpPr>
        <p:spPr/>
        <p:txBody>
          <a:bodyPr rtlCol="0"/>
          <a:lstStyle/>
          <a:p>
            <a:pPr eaLnBrk="1" fontAlgn="auto" hangingPunct="1">
              <a:spcAft>
                <a:spcPts val="0"/>
              </a:spcAft>
              <a:buFont typeface="Arial" pitchFamily="34" charset="0"/>
              <a:buNone/>
              <a:defRPr/>
            </a:pPr>
            <a:r>
              <a:rPr lang="en-US" dirty="0" smtClean="0"/>
              <a:t>Sajal Sthapit</a:t>
            </a:r>
          </a:p>
          <a:p>
            <a:pPr eaLnBrk="1" fontAlgn="auto" hangingPunct="1">
              <a:spcAft>
                <a:spcPts val="0"/>
              </a:spcAft>
              <a:buFont typeface="Arial" pitchFamily="34" charset="0"/>
              <a:buNone/>
              <a:defRPr/>
            </a:pPr>
            <a:r>
              <a:rPr lang="en-US" dirty="0" smtClean="0"/>
              <a:t>Programme Coordinator</a:t>
            </a:r>
            <a:endParaRPr lang="en-US" dirty="0"/>
          </a:p>
        </p:txBody>
      </p:sp>
      <p:sp>
        <p:nvSpPr>
          <p:cNvPr id="2" name="TextBox 1"/>
          <p:cNvSpPr txBox="1"/>
          <p:nvPr/>
        </p:nvSpPr>
        <p:spPr>
          <a:xfrm>
            <a:off x="7020616" y="6350817"/>
            <a:ext cx="184666" cy="369332"/>
          </a:xfrm>
          <a:prstGeom prst="rect">
            <a:avLst/>
          </a:prstGeom>
          <a:noFill/>
        </p:spPr>
        <p:txBody>
          <a:bodyPr wrap="none" rtlCol="0">
            <a:spAutoFit/>
          </a:bodyPr>
          <a:lstStyle/>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en-US" dirty="0" smtClean="0"/>
              <a:t>Project Fundamentals</a:t>
            </a:r>
          </a:p>
          <a:p>
            <a:r>
              <a:rPr lang="en-US" dirty="0" smtClean="0"/>
              <a:t>Project Sites</a:t>
            </a:r>
          </a:p>
          <a:p>
            <a:r>
              <a:rPr lang="en-US" dirty="0" smtClean="0"/>
              <a:t>Implementing Partners &amp; Linkages</a:t>
            </a:r>
          </a:p>
          <a:p>
            <a:r>
              <a:rPr lang="en-US" dirty="0" smtClean="0"/>
              <a:t>Progress for Year 2+</a:t>
            </a:r>
          </a:p>
          <a:p>
            <a:r>
              <a:rPr lang="en-US" dirty="0" smtClean="0"/>
              <a:t>Challenges, Needs and Opportunities</a:t>
            </a:r>
          </a:p>
          <a:p>
            <a:r>
              <a:rPr lang="en-US" dirty="0" smtClean="0"/>
              <a:t>Publications</a:t>
            </a:r>
          </a:p>
          <a:p>
            <a:r>
              <a:rPr lang="en-US" dirty="0" smtClean="0"/>
              <a:t>Recommendations</a:t>
            </a:r>
          </a:p>
          <a:p>
            <a:endParaRPr lang="en-US" dirty="0"/>
          </a:p>
        </p:txBody>
      </p:sp>
      <p:sp>
        <p:nvSpPr>
          <p:cNvPr id="5" name="Title 4"/>
          <p:cNvSpPr>
            <a:spLocks noGrp="1"/>
          </p:cNvSpPr>
          <p:nvPr>
            <p:ph type="title"/>
          </p:nvPr>
        </p:nvSpPr>
        <p:spPr/>
        <p:txBody>
          <a:bodyPr/>
          <a:lstStyle/>
          <a:p>
            <a:r>
              <a:rPr lang="en-US" dirty="0" smtClean="0"/>
              <a:t>Outline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Goal:</a:t>
            </a:r>
            <a:r>
              <a:rPr lang="en-US" dirty="0" smtClean="0"/>
              <a:t> To facilitate more </a:t>
            </a:r>
            <a:r>
              <a:rPr lang="en-US" b="1" dirty="0" smtClean="0"/>
              <a:t>effective use, management and conservation of local agrobiodiversity by communities and stakeholders</a:t>
            </a:r>
            <a:r>
              <a:rPr lang="en-US" dirty="0" smtClean="0"/>
              <a:t>, particularly in the context of food security, nutrition, income generating potential and adaptation to climate change.</a:t>
            </a:r>
            <a:endParaRPr lang="en-GB" dirty="0"/>
          </a:p>
        </p:txBody>
      </p:sp>
      <p:sp>
        <p:nvSpPr>
          <p:cNvPr id="3" name="Title 2"/>
          <p:cNvSpPr>
            <a:spLocks noGrp="1"/>
          </p:cNvSpPr>
          <p:nvPr>
            <p:ph type="title"/>
          </p:nvPr>
        </p:nvSpPr>
        <p:spPr/>
        <p:txBody>
          <a:bodyPr/>
          <a:lstStyle/>
          <a:p>
            <a:r>
              <a:rPr lang="en-US" dirty="0" smtClean="0"/>
              <a:t>Project Fundamentals</a:t>
            </a:r>
            <a:endParaRPr lang="en-GB" dirty="0"/>
          </a:p>
        </p:txBody>
      </p:sp>
      <p:sp>
        <p:nvSpPr>
          <p:cNvPr id="4" name="Rounded Rectangle 3"/>
          <p:cNvSpPr/>
          <p:nvPr/>
        </p:nvSpPr>
        <p:spPr>
          <a:xfrm>
            <a:off x="2407920" y="4724400"/>
            <a:ext cx="2011680" cy="18288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dirty="0" smtClean="0"/>
              <a:t>Improve information management &amp; monitoring</a:t>
            </a:r>
            <a:endParaRPr lang="en-GB" sz="2400" dirty="0"/>
          </a:p>
        </p:txBody>
      </p:sp>
      <p:sp>
        <p:nvSpPr>
          <p:cNvPr id="5" name="Rounded Rectangle 4"/>
          <p:cNvSpPr/>
          <p:nvPr/>
        </p:nvSpPr>
        <p:spPr>
          <a:xfrm>
            <a:off x="4693920" y="4724400"/>
            <a:ext cx="2011680" cy="18288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dirty="0" smtClean="0"/>
              <a:t>Linkages between farmers &amp; stakeholders</a:t>
            </a:r>
            <a:endParaRPr lang="en-GB" sz="2400" dirty="0"/>
          </a:p>
        </p:txBody>
      </p:sp>
      <p:sp>
        <p:nvSpPr>
          <p:cNvPr id="6" name="Rounded Rectangle 5"/>
          <p:cNvSpPr/>
          <p:nvPr/>
        </p:nvSpPr>
        <p:spPr>
          <a:xfrm>
            <a:off x="6903720" y="4724400"/>
            <a:ext cx="2011680" cy="18288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dirty="0" smtClean="0"/>
              <a:t>Build motivation through recognition</a:t>
            </a:r>
            <a:endParaRPr lang="en-GB" sz="2400" dirty="0"/>
          </a:p>
        </p:txBody>
      </p:sp>
      <p:sp>
        <p:nvSpPr>
          <p:cNvPr id="7" name="Rounded Rectangle 6"/>
          <p:cNvSpPr/>
          <p:nvPr/>
        </p:nvSpPr>
        <p:spPr>
          <a:xfrm>
            <a:off x="198120" y="4724400"/>
            <a:ext cx="2011680" cy="18288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dirty="0" smtClean="0"/>
              <a:t>Improve access to NUS seeds</a:t>
            </a:r>
            <a:endParaRPr lang="en-GB" sz="24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Project Sites</a:t>
            </a:r>
            <a:endParaRPr lang="en-US" dirty="0"/>
          </a:p>
        </p:txBody>
      </p:sp>
      <p:pic>
        <p:nvPicPr>
          <p:cNvPr id="1026" name="Picture 2"/>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457200" y="1143000"/>
            <a:ext cx="7955280" cy="4114800"/>
          </a:xfrm>
          <a:prstGeom prst="rect">
            <a:avLst/>
          </a:prstGeom>
          <a:noFill/>
          <a:ln w="9525">
            <a:noFill/>
            <a:miter lim="800000"/>
            <a:headEnd/>
            <a:tailEnd/>
          </a:ln>
          <a:effectLst/>
        </p:spPr>
      </p:pic>
      <p:sp>
        <p:nvSpPr>
          <p:cNvPr id="6" name="TextBox 5"/>
          <p:cNvSpPr txBox="1"/>
          <p:nvPr/>
        </p:nvSpPr>
        <p:spPr>
          <a:xfrm>
            <a:off x="762000" y="4907340"/>
            <a:ext cx="7162800" cy="1815882"/>
          </a:xfrm>
          <a:prstGeom prst="rect">
            <a:avLst/>
          </a:prstGeom>
          <a:noFill/>
        </p:spPr>
        <p:txBody>
          <a:bodyPr wrap="square" rtlCol="0">
            <a:spAutoFit/>
          </a:bodyPr>
          <a:lstStyle/>
          <a:p>
            <a:pPr marL="457200" indent="-457200">
              <a:buFont typeface="+mj-lt"/>
              <a:buAutoNum type="arabicPeriod"/>
            </a:pPr>
            <a:r>
              <a:rPr lang="en-US" sz="2800" dirty="0" err="1" smtClean="0">
                <a:latin typeface="+mj-lt"/>
              </a:rPr>
              <a:t>Talium</a:t>
            </a:r>
            <a:r>
              <a:rPr lang="en-US" sz="2800" dirty="0" smtClean="0">
                <a:latin typeface="+mj-lt"/>
              </a:rPr>
              <a:t> VDC, </a:t>
            </a:r>
            <a:r>
              <a:rPr lang="en-US" sz="2800" dirty="0" err="1" smtClean="0">
                <a:latin typeface="+mj-lt"/>
              </a:rPr>
              <a:t>Jumla</a:t>
            </a:r>
            <a:endParaRPr lang="en-US" sz="2800" dirty="0" smtClean="0">
              <a:latin typeface="+mj-lt"/>
            </a:endParaRPr>
          </a:p>
          <a:p>
            <a:pPr marL="457200" indent="-457200">
              <a:buFont typeface="+mj-lt"/>
              <a:buAutoNum type="arabicPeriod"/>
            </a:pPr>
            <a:r>
              <a:rPr lang="en-US" sz="2800" dirty="0" err="1" smtClean="0">
                <a:latin typeface="+mj-lt"/>
              </a:rPr>
              <a:t>Pokhara</a:t>
            </a:r>
            <a:r>
              <a:rPr lang="en-US" sz="2800" dirty="0" smtClean="0">
                <a:latin typeface="+mj-lt"/>
              </a:rPr>
              <a:t> and surrounding villages, </a:t>
            </a:r>
            <a:r>
              <a:rPr lang="en-US" sz="2800" dirty="0" err="1" smtClean="0">
                <a:latin typeface="+mj-lt"/>
              </a:rPr>
              <a:t>Kaski</a:t>
            </a:r>
            <a:endParaRPr lang="en-US" sz="2800" dirty="0" smtClean="0">
              <a:latin typeface="+mj-lt"/>
            </a:endParaRPr>
          </a:p>
          <a:p>
            <a:pPr marL="457200" indent="-457200">
              <a:buFont typeface="+mj-lt"/>
              <a:buAutoNum type="arabicPeriod"/>
            </a:pPr>
            <a:r>
              <a:rPr lang="en-US" sz="2800" dirty="0" err="1" smtClean="0">
                <a:latin typeface="+mj-lt"/>
              </a:rPr>
              <a:t>Kachorwa</a:t>
            </a:r>
            <a:r>
              <a:rPr lang="en-US" sz="2800" dirty="0" smtClean="0">
                <a:latin typeface="+mj-lt"/>
              </a:rPr>
              <a:t> VDC, Bara</a:t>
            </a:r>
          </a:p>
          <a:p>
            <a:pPr marL="457200" indent="-457200">
              <a:buFont typeface="+mj-lt"/>
              <a:buAutoNum type="arabicPeriod"/>
            </a:pPr>
            <a:r>
              <a:rPr lang="en-US" sz="2800" dirty="0" err="1" smtClean="0">
                <a:latin typeface="+mj-lt"/>
              </a:rPr>
              <a:t>Namdu</a:t>
            </a:r>
            <a:r>
              <a:rPr lang="en-US" sz="2800" dirty="0" smtClean="0">
                <a:latin typeface="+mj-lt"/>
              </a:rPr>
              <a:t> VDC, </a:t>
            </a:r>
            <a:r>
              <a:rPr lang="en-US" sz="2800" dirty="0" err="1" smtClean="0">
                <a:latin typeface="+mj-lt"/>
              </a:rPr>
              <a:t>Dolakha</a:t>
            </a:r>
            <a:endParaRPr lang="en-US" sz="2800" dirty="0">
              <a:latin typeface="+mj-lt"/>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NARS</a:t>
            </a:r>
          </a:p>
          <a:p>
            <a:pPr lvl="1"/>
            <a:r>
              <a:rPr lang="en-US" dirty="0" smtClean="0"/>
              <a:t>Hill Crops Research Programme (</a:t>
            </a:r>
            <a:r>
              <a:rPr lang="en-US" dirty="0" err="1" smtClean="0"/>
              <a:t>Dolakha</a:t>
            </a:r>
            <a:r>
              <a:rPr lang="en-US" dirty="0" smtClean="0"/>
              <a:t>)</a:t>
            </a:r>
          </a:p>
          <a:p>
            <a:pPr lvl="1"/>
            <a:r>
              <a:rPr lang="en-US" dirty="0" smtClean="0"/>
              <a:t>National Genebank</a:t>
            </a:r>
          </a:p>
          <a:p>
            <a:r>
              <a:rPr lang="en-US" dirty="0" smtClean="0"/>
              <a:t>CSOs:</a:t>
            </a:r>
          </a:p>
          <a:p>
            <a:pPr lvl="1"/>
            <a:r>
              <a:rPr lang="en-US" dirty="0" smtClean="0"/>
              <a:t>Network for </a:t>
            </a:r>
            <a:r>
              <a:rPr lang="en-US" dirty="0" err="1" smtClean="0"/>
              <a:t>Agrobio</a:t>
            </a:r>
            <a:r>
              <a:rPr lang="en-US" dirty="0" smtClean="0"/>
              <a:t>. Conservation (NABIC)</a:t>
            </a:r>
          </a:p>
          <a:p>
            <a:r>
              <a:rPr lang="en-US" dirty="0" smtClean="0"/>
              <a:t>Local stakeholders:</a:t>
            </a:r>
          </a:p>
          <a:p>
            <a:pPr lvl="1"/>
            <a:r>
              <a:rPr lang="en-US" dirty="0" err="1" smtClean="0"/>
              <a:t>Lekhnath</a:t>
            </a:r>
            <a:r>
              <a:rPr lang="en-US" dirty="0" smtClean="0"/>
              <a:t> Municipality, DADOs, business actors, schools and Rotary Clubs in </a:t>
            </a:r>
            <a:r>
              <a:rPr lang="en-US" dirty="0" err="1" smtClean="0"/>
              <a:t>Pokhara</a:t>
            </a:r>
            <a:endParaRPr lang="en-US" dirty="0" smtClean="0"/>
          </a:p>
          <a:p>
            <a:r>
              <a:rPr lang="en-US" dirty="0" err="1" smtClean="0"/>
              <a:t>Anamolbiu</a:t>
            </a:r>
            <a:r>
              <a:rPr lang="en-US" dirty="0" smtClean="0"/>
              <a:t> Pvt. Ltd.</a:t>
            </a:r>
          </a:p>
          <a:p>
            <a:r>
              <a:rPr lang="en-US" dirty="0" err="1" smtClean="0"/>
              <a:t>Bioversity</a:t>
            </a:r>
            <a:r>
              <a:rPr lang="en-US" dirty="0" smtClean="0"/>
              <a:t> Intl, MSSRF, </a:t>
            </a:r>
            <a:r>
              <a:rPr lang="en-US" dirty="0" err="1" smtClean="0"/>
              <a:t>Proinpa</a:t>
            </a:r>
            <a:r>
              <a:rPr lang="en-US" dirty="0" smtClean="0"/>
              <a:t>, IFAD</a:t>
            </a:r>
          </a:p>
        </p:txBody>
      </p:sp>
      <p:sp>
        <p:nvSpPr>
          <p:cNvPr id="3" name="Title 2"/>
          <p:cNvSpPr>
            <a:spLocks noGrp="1"/>
          </p:cNvSpPr>
          <p:nvPr>
            <p:ph type="title"/>
          </p:nvPr>
        </p:nvSpPr>
        <p:spPr/>
        <p:txBody>
          <a:bodyPr/>
          <a:lstStyle/>
          <a:p>
            <a:r>
              <a:rPr lang="en-US" dirty="0" smtClean="0"/>
              <a:t>Implementing Partners</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RESMISA – Revalorizing Small Millets in South Asia</a:t>
            </a:r>
          </a:p>
          <a:p>
            <a:r>
              <a:rPr lang="en-US" dirty="0" smtClean="0"/>
              <a:t>Community-based Biodiversity Management in Nepal</a:t>
            </a:r>
          </a:p>
          <a:p>
            <a:r>
              <a:rPr lang="en-US" dirty="0" smtClean="0"/>
              <a:t>Genetic Resources Policy Initiative – 2</a:t>
            </a:r>
          </a:p>
          <a:p>
            <a:r>
              <a:rPr lang="en-US" dirty="0" smtClean="0"/>
              <a:t>Diversifying access to diverse seeds</a:t>
            </a:r>
          </a:p>
          <a:p>
            <a:r>
              <a:rPr lang="en-US" dirty="0" smtClean="0"/>
              <a:t>UNEP/GEF Biodiversity Portfolio Approach</a:t>
            </a:r>
          </a:p>
          <a:p>
            <a:r>
              <a:rPr lang="en-US" i="1" dirty="0" smtClean="0"/>
              <a:t>Govt. of Nepal’s IFAD funded “Improved Seeds for Farmers Programme”</a:t>
            </a:r>
          </a:p>
          <a:p>
            <a:endParaRPr lang="en-US" dirty="0" smtClean="0"/>
          </a:p>
          <a:p>
            <a:endParaRPr lang="en-US" dirty="0" smtClean="0"/>
          </a:p>
          <a:p>
            <a:endParaRPr lang="en-GB" dirty="0"/>
          </a:p>
        </p:txBody>
      </p:sp>
      <p:sp>
        <p:nvSpPr>
          <p:cNvPr id="3" name="Title 2"/>
          <p:cNvSpPr>
            <a:spLocks noGrp="1"/>
          </p:cNvSpPr>
          <p:nvPr>
            <p:ph type="title"/>
          </p:nvPr>
        </p:nvSpPr>
        <p:spPr/>
        <p:txBody>
          <a:bodyPr/>
          <a:lstStyle/>
          <a:p>
            <a:r>
              <a:rPr lang="en-US" dirty="0" smtClean="0"/>
              <a:t>Linkages, Synergies and Resource Leverage</a:t>
            </a:r>
            <a:endParaRPr lang="en-GB" dirty="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981200"/>
            <a:ext cx="8686800" cy="4648200"/>
          </a:xfrm>
        </p:spPr>
        <p:txBody>
          <a:bodyPr/>
          <a:lstStyle/>
          <a:p>
            <a:r>
              <a:rPr lang="en-US" sz="2800" dirty="0" smtClean="0"/>
              <a:t>Village level workshops to inform and initiate planning with community members</a:t>
            </a:r>
          </a:p>
          <a:p>
            <a:r>
              <a:rPr lang="en-US" sz="2800" dirty="0" smtClean="0"/>
              <a:t>Community level trainings on CBM, four cell analysis conducted</a:t>
            </a:r>
          </a:p>
        </p:txBody>
      </p:sp>
      <p:sp>
        <p:nvSpPr>
          <p:cNvPr id="3" name="Title 2"/>
          <p:cNvSpPr>
            <a:spLocks noGrp="1"/>
          </p:cNvSpPr>
          <p:nvPr>
            <p:ph type="title"/>
          </p:nvPr>
        </p:nvSpPr>
        <p:spPr/>
        <p:txBody>
          <a:bodyPr/>
          <a:lstStyle/>
          <a:p>
            <a:r>
              <a:rPr lang="en-US" dirty="0" smtClean="0"/>
              <a:t>Act 3.2: Training of Community Members</a:t>
            </a:r>
            <a:endParaRPr lang="en-US" dirty="0"/>
          </a:p>
        </p:txBody>
      </p:sp>
      <p:pic>
        <p:nvPicPr>
          <p:cNvPr id="4" name="Picture 3" descr="IMG_4787.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304799" y="3886139"/>
            <a:ext cx="4297680" cy="2971800"/>
          </a:xfrm>
          <a:prstGeom prst="rect">
            <a:avLst/>
          </a:prstGeom>
        </p:spPr>
      </p:pic>
      <p:pic>
        <p:nvPicPr>
          <p:cNvPr id="5" name="Picture 4" descr="IMG_6196.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4724400" y="3886139"/>
            <a:ext cx="4191000" cy="2971861"/>
          </a:xfrm>
          <a:prstGeom prst="rect">
            <a:avLst/>
          </a:prstGeom>
        </p:spPr>
      </p:pic>
      <p:sp>
        <p:nvSpPr>
          <p:cNvPr id="6" name="Rectangle 5"/>
          <p:cNvSpPr/>
          <p:nvPr/>
        </p:nvSpPr>
        <p:spPr>
          <a:xfrm>
            <a:off x="304800" y="1101970"/>
            <a:ext cx="8610600" cy="941796"/>
          </a:xfrm>
          <a:prstGeom prst="rect">
            <a:avLst/>
          </a:prstGeom>
          <a:solidFill>
            <a:schemeClr val="accent3">
              <a:lumMod val="20000"/>
              <a:lumOff val="80000"/>
            </a:schemeClr>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0" marR="0" algn="ctr">
              <a:lnSpc>
                <a:spcPct val="115000"/>
              </a:lnSpc>
              <a:spcBef>
                <a:spcPts val="0"/>
              </a:spcBef>
              <a:spcAft>
                <a:spcPts val="0"/>
              </a:spcAft>
            </a:pPr>
            <a:r>
              <a:rPr lang="en-US" sz="2400" b="1" dirty="0" smtClean="0">
                <a:latin typeface="+mn-lt"/>
                <a:ea typeface="Times New Roman"/>
              </a:rPr>
              <a:t>Enhanced capacity of community members for documentation and monitoring</a:t>
            </a:r>
            <a:endParaRPr lang="en-US" sz="2400" b="1" dirty="0">
              <a:latin typeface="+mn-lt"/>
              <a:ea typeface="Times New Roman"/>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2362200"/>
            <a:ext cx="8686800" cy="4267200"/>
          </a:xfrm>
        </p:spPr>
        <p:txBody>
          <a:bodyPr/>
          <a:lstStyle/>
          <a:p>
            <a:r>
              <a:rPr lang="en-US" sz="2800" dirty="0" smtClean="0"/>
              <a:t>Stratified proportionate sampling process</a:t>
            </a:r>
            <a:endParaRPr lang="en-GB" sz="2800" dirty="0" smtClean="0"/>
          </a:p>
          <a:p>
            <a:r>
              <a:rPr lang="en-US" sz="2800" dirty="0" smtClean="0"/>
              <a:t>1171 HHs in 4 sites</a:t>
            </a:r>
          </a:p>
          <a:p>
            <a:r>
              <a:rPr lang="en-US" sz="2800" dirty="0" smtClean="0"/>
              <a:t>Data entry and cleaning completed</a:t>
            </a:r>
          </a:p>
        </p:txBody>
      </p:sp>
      <p:sp>
        <p:nvSpPr>
          <p:cNvPr id="3" name="Title 2"/>
          <p:cNvSpPr>
            <a:spLocks noGrp="1"/>
          </p:cNvSpPr>
          <p:nvPr>
            <p:ph type="title"/>
          </p:nvPr>
        </p:nvSpPr>
        <p:spPr/>
        <p:txBody>
          <a:bodyPr/>
          <a:lstStyle/>
          <a:p>
            <a:r>
              <a:rPr lang="en-US" dirty="0" smtClean="0"/>
              <a:t>Act 3.3: Survey and Documentation</a:t>
            </a:r>
            <a:endParaRPr lang="en-GB" dirty="0"/>
          </a:p>
        </p:txBody>
      </p:sp>
      <p:pic>
        <p:nvPicPr>
          <p:cNvPr id="4" name="Picture 3" descr="SRP-survey.jpg"/>
          <p:cNvPicPr>
            <a:picLocks noChangeAspect="1"/>
          </p:cNvPicPr>
          <p:nvPr/>
        </p:nvPicPr>
        <p:blipFill>
          <a:blip r:embed="rId3"/>
          <a:stretch>
            <a:fillRect/>
          </a:stretch>
        </p:blipFill>
        <p:spPr>
          <a:xfrm>
            <a:off x="685800" y="3924300"/>
            <a:ext cx="5715000" cy="2857500"/>
          </a:xfrm>
          <a:prstGeom prst="rect">
            <a:avLst/>
          </a:prstGeom>
        </p:spPr>
      </p:pic>
      <p:sp>
        <p:nvSpPr>
          <p:cNvPr id="5" name="Rectangle 4"/>
          <p:cNvSpPr/>
          <p:nvPr/>
        </p:nvSpPr>
        <p:spPr>
          <a:xfrm>
            <a:off x="304800" y="1101970"/>
            <a:ext cx="8610600" cy="941796"/>
          </a:xfrm>
          <a:prstGeom prst="rect">
            <a:avLst/>
          </a:prstGeom>
          <a:solidFill>
            <a:schemeClr val="accent3">
              <a:lumMod val="20000"/>
              <a:lumOff val="80000"/>
            </a:schemeClr>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0" marR="0" algn="ctr">
              <a:lnSpc>
                <a:spcPct val="115000"/>
              </a:lnSpc>
              <a:spcBef>
                <a:spcPts val="0"/>
              </a:spcBef>
              <a:spcAft>
                <a:spcPts val="0"/>
              </a:spcAft>
            </a:pPr>
            <a:r>
              <a:rPr lang="en-US" sz="2400" b="1" dirty="0" smtClean="0">
                <a:ea typeface="Times New Roman"/>
              </a:rPr>
              <a:t>Information produced will contribute to more effective conservation of target species </a:t>
            </a:r>
            <a:endParaRPr lang="en-US" sz="2400" b="1" dirty="0">
              <a:latin typeface="+mn-lt"/>
              <a:ea typeface="Times New Roman"/>
            </a:endParaRP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2514600"/>
            <a:ext cx="6172200" cy="4114800"/>
          </a:xfrm>
        </p:spPr>
        <p:txBody>
          <a:bodyPr/>
          <a:lstStyle/>
          <a:p>
            <a:r>
              <a:rPr lang="en-US" dirty="0" smtClean="0"/>
              <a:t>Exchange Forum for Custodian Farmers’ Organized</a:t>
            </a:r>
          </a:p>
          <a:p>
            <a:r>
              <a:rPr lang="en-US" dirty="0" smtClean="0"/>
              <a:t>Video on Custodian Farmers’ being developed</a:t>
            </a:r>
          </a:p>
          <a:p>
            <a:r>
              <a:rPr lang="en-US" dirty="0" smtClean="0"/>
              <a:t>National Workshop scheduled</a:t>
            </a:r>
          </a:p>
          <a:p>
            <a:r>
              <a:rPr lang="en-US" dirty="0" smtClean="0"/>
              <a:t>Understanding of who are custodian farmers developing</a:t>
            </a:r>
          </a:p>
        </p:txBody>
      </p:sp>
      <p:sp>
        <p:nvSpPr>
          <p:cNvPr id="3" name="Title 2"/>
          <p:cNvSpPr>
            <a:spLocks noGrp="1"/>
          </p:cNvSpPr>
          <p:nvPr>
            <p:ph type="title"/>
          </p:nvPr>
        </p:nvSpPr>
        <p:spPr/>
        <p:txBody>
          <a:bodyPr/>
          <a:lstStyle/>
          <a:p>
            <a:r>
              <a:rPr lang="en-US" dirty="0" smtClean="0"/>
              <a:t>Act 3.4: Network of Custodian Farmers</a:t>
            </a:r>
          </a:p>
        </p:txBody>
      </p:sp>
      <p:pic>
        <p:nvPicPr>
          <p:cNvPr id="1026" name="Picture 2" descr="C:\Users\Sajal\Documents\Dropbox\KMC_shared\NABIC Logo\Final NABIC_03.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172200" y="2754085"/>
            <a:ext cx="2743200" cy="1894115"/>
          </a:xfrm>
          <a:prstGeom prst="rect">
            <a:avLst/>
          </a:prstGeom>
          <a:noFill/>
        </p:spPr>
      </p:pic>
      <p:sp>
        <p:nvSpPr>
          <p:cNvPr id="5" name="Rectangle 4"/>
          <p:cNvSpPr/>
          <p:nvPr/>
        </p:nvSpPr>
        <p:spPr>
          <a:xfrm>
            <a:off x="304800" y="1101970"/>
            <a:ext cx="8610600" cy="941796"/>
          </a:xfrm>
          <a:prstGeom prst="rect">
            <a:avLst/>
          </a:prstGeom>
          <a:solidFill>
            <a:schemeClr val="accent3">
              <a:lumMod val="20000"/>
              <a:lumOff val="80000"/>
            </a:schemeClr>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0" marR="0" algn="ctr">
              <a:lnSpc>
                <a:spcPct val="115000"/>
              </a:lnSpc>
              <a:spcBef>
                <a:spcPts val="0"/>
              </a:spcBef>
              <a:spcAft>
                <a:spcPts val="0"/>
              </a:spcAft>
            </a:pPr>
            <a:r>
              <a:rPr lang="en-US" sz="2400" b="1" dirty="0" smtClean="0">
                <a:ea typeface="Times New Roman"/>
              </a:rPr>
              <a:t>Greater self-reliance of custodian farmers in their conservation work </a:t>
            </a:r>
            <a:endParaRPr lang="en-US" sz="2400" b="1" dirty="0">
              <a:latin typeface="+mn-lt"/>
              <a:ea typeface="Times New Roman"/>
            </a:endParaRP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en-US" sz="2800" b="1" dirty="0" smtClean="0"/>
              <a:t>Survey of promising farmers</a:t>
            </a:r>
          </a:p>
          <a:p>
            <a:r>
              <a:rPr lang="en-US" sz="2800" b="1" dirty="0" smtClean="0"/>
              <a:t>An interactive forum </a:t>
            </a:r>
            <a:r>
              <a:rPr lang="en-US" sz="2800" dirty="0" smtClean="0"/>
              <a:t>for exchange of experience</a:t>
            </a:r>
          </a:p>
          <a:p>
            <a:r>
              <a:rPr lang="en-US" sz="2800" b="1" dirty="0" smtClean="0"/>
              <a:t>Facilitate Participatory Seed Exchange</a:t>
            </a:r>
            <a:endParaRPr lang="en-US" sz="2800" dirty="0" smtClean="0"/>
          </a:p>
          <a:p>
            <a:r>
              <a:rPr lang="en-US" sz="2800" b="1" dirty="0" smtClean="0"/>
              <a:t>Refine concept of custodian farmer</a:t>
            </a:r>
          </a:p>
        </p:txBody>
      </p:sp>
      <p:sp>
        <p:nvSpPr>
          <p:cNvPr id="5" name="Title 4"/>
          <p:cNvSpPr>
            <a:spLocks noGrp="1"/>
          </p:cNvSpPr>
          <p:nvPr>
            <p:ph type="title"/>
          </p:nvPr>
        </p:nvSpPr>
        <p:spPr/>
        <p:txBody>
          <a:bodyPr/>
          <a:lstStyle/>
          <a:p>
            <a:r>
              <a:rPr lang="en-US" dirty="0" smtClean="0"/>
              <a:t>Exchange Forum for Custodian Farmers</a:t>
            </a:r>
            <a:endParaRPr lang="en-US" dirty="0"/>
          </a:p>
        </p:txBody>
      </p:sp>
      <p:pic>
        <p:nvPicPr>
          <p:cNvPr id="4" name="Content Placeholder 5" descr="DSC_0664.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474133" y="3276600"/>
            <a:ext cx="8195733" cy="2971800"/>
          </a:xfrm>
          <a:prstGeom prst="rect">
            <a:avLst/>
          </a:prstGeom>
          <a:noFill/>
          <a:ln w="9525">
            <a:noFill/>
            <a:miter lim="800000"/>
            <a:headEnd/>
            <a:tailEnd/>
          </a:ln>
        </p:spPr>
      </p:pic>
      <p:sp>
        <p:nvSpPr>
          <p:cNvPr id="7" name="Rectangle 6"/>
          <p:cNvSpPr/>
          <p:nvPr/>
        </p:nvSpPr>
        <p:spPr>
          <a:xfrm>
            <a:off x="457200" y="6010870"/>
            <a:ext cx="8229600" cy="830997"/>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algn="ctr"/>
            <a:r>
              <a:rPr lang="en-US" sz="2400" dirty="0" smtClean="0">
                <a:latin typeface="+mj-lt"/>
              </a:rPr>
              <a:t>25 farmers</a:t>
            </a:r>
            <a:r>
              <a:rPr lang="en-GB" sz="2400" dirty="0" smtClean="0">
                <a:latin typeface="+mj-lt"/>
              </a:rPr>
              <a:t> recommended by DWO, LI-BIRD, MDO, </a:t>
            </a:r>
            <a:r>
              <a:rPr lang="en-GB" sz="2400" dirty="0" err="1" smtClean="0">
                <a:latin typeface="+mj-lt"/>
              </a:rPr>
              <a:t>Parivartan</a:t>
            </a:r>
            <a:r>
              <a:rPr lang="en-GB" sz="2400" dirty="0" smtClean="0">
                <a:latin typeface="+mj-lt"/>
              </a:rPr>
              <a:t>-Nepal and SAHAS-Nepal.</a:t>
            </a:r>
            <a:endParaRPr lang="en-US" sz="2400" dirty="0" smtClean="0">
              <a:latin typeface="+mj-lt"/>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Participatory Seed Exchange</a:t>
            </a:r>
            <a:endParaRPr lang="en-US" dirty="0"/>
          </a:p>
        </p:txBody>
      </p:sp>
      <p:pic>
        <p:nvPicPr>
          <p:cNvPr id="7" name="Content Placeholder 6" descr="DSC_0619.JPG"/>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474133" y="1143000"/>
            <a:ext cx="8195733" cy="5486400"/>
          </a:xfrm>
        </p:spPr>
      </p:pic>
      <p:sp>
        <p:nvSpPr>
          <p:cNvPr id="4" name="Rectangle 3"/>
          <p:cNvSpPr/>
          <p:nvPr/>
        </p:nvSpPr>
        <p:spPr>
          <a:xfrm>
            <a:off x="457200" y="6396335"/>
            <a:ext cx="8229600" cy="461665"/>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algn="ctr"/>
            <a:r>
              <a:rPr lang="en-US" sz="2400" dirty="0" smtClean="0">
                <a:latin typeface="+mj-lt"/>
              </a:rPr>
              <a:t>Seed and sapling exchange continues…</a:t>
            </a:r>
          </a:p>
        </p:txBody>
      </p:sp>
      <p:sp>
        <p:nvSpPr>
          <p:cNvPr id="5" name="TextBox 4"/>
          <p:cNvSpPr txBox="1"/>
          <p:nvPr/>
        </p:nvSpPr>
        <p:spPr>
          <a:xfrm>
            <a:off x="5029200" y="4461808"/>
            <a:ext cx="4114800" cy="1938992"/>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sz="2400" dirty="0" smtClean="0"/>
              <a:t>How did these farmers prioritize varieties?</a:t>
            </a:r>
          </a:p>
          <a:p>
            <a:pPr marL="228600" indent="-228600">
              <a:buFont typeface="Arial" pitchFamily="34" charset="0"/>
              <a:buChar char="•"/>
            </a:pPr>
            <a:r>
              <a:rPr lang="en-US" sz="2400" dirty="0" smtClean="0"/>
              <a:t>7 Rarity</a:t>
            </a:r>
          </a:p>
          <a:p>
            <a:pPr marL="228600" indent="-228600">
              <a:buFont typeface="Arial" pitchFamily="34" charset="0"/>
              <a:buChar char="•"/>
            </a:pPr>
            <a:r>
              <a:rPr lang="en-US" sz="2400" dirty="0" smtClean="0"/>
              <a:t>5 Taste</a:t>
            </a:r>
          </a:p>
          <a:p>
            <a:pPr marL="228600" indent="-228600">
              <a:buFont typeface="Arial" pitchFamily="34" charset="0"/>
              <a:buChar char="•"/>
            </a:pPr>
            <a:r>
              <a:rPr lang="en-US" sz="2400" dirty="0" smtClean="0"/>
              <a:t>4 Frequency of Use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Evolving Definition of Custodian Farmers</a:t>
            </a:r>
            <a:endParaRPr lang="en-GB" dirty="0"/>
          </a:p>
        </p:txBody>
      </p:sp>
      <p:sp>
        <p:nvSpPr>
          <p:cNvPr id="4" name="Oval 3"/>
          <p:cNvSpPr/>
          <p:nvPr/>
        </p:nvSpPr>
        <p:spPr>
          <a:xfrm>
            <a:off x="990600" y="1676400"/>
            <a:ext cx="2743200" cy="27432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3200" dirty="0" smtClean="0"/>
              <a:t>Maintain Diversity</a:t>
            </a:r>
          </a:p>
          <a:p>
            <a:pPr algn="ctr"/>
            <a:endParaRPr lang="en-US" sz="3200" dirty="0" smtClean="0"/>
          </a:p>
          <a:p>
            <a:pPr algn="ctr"/>
            <a:endParaRPr lang="en-GB" sz="3200" dirty="0"/>
          </a:p>
        </p:txBody>
      </p:sp>
      <p:sp>
        <p:nvSpPr>
          <p:cNvPr id="5" name="Oval 4"/>
          <p:cNvSpPr/>
          <p:nvPr/>
        </p:nvSpPr>
        <p:spPr>
          <a:xfrm>
            <a:off x="2057400" y="3352800"/>
            <a:ext cx="2743200" cy="2743200"/>
          </a:xfrm>
          <a:prstGeom prst="ellipse">
            <a:avLst/>
          </a:prstGeom>
          <a:solidFill>
            <a:schemeClr val="accent1">
              <a:alpha val="25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r"/>
            <a:endParaRPr lang="en-US" sz="3200" dirty="0" smtClean="0"/>
          </a:p>
          <a:p>
            <a:pPr algn="r"/>
            <a:endParaRPr lang="en-US" sz="3200" dirty="0" smtClean="0"/>
          </a:p>
          <a:p>
            <a:pPr algn="r"/>
            <a:r>
              <a:rPr lang="en-US" sz="3200" dirty="0" smtClean="0"/>
              <a:t>Adapt/</a:t>
            </a:r>
          </a:p>
          <a:p>
            <a:pPr algn="r"/>
            <a:r>
              <a:rPr lang="en-US" sz="3200" dirty="0" smtClean="0"/>
              <a:t>Innovate</a:t>
            </a:r>
            <a:endParaRPr lang="en-GB" sz="3200" dirty="0"/>
          </a:p>
        </p:txBody>
      </p:sp>
      <p:sp>
        <p:nvSpPr>
          <p:cNvPr id="6" name="Oval 5"/>
          <p:cNvSpPr/>
          <p:nvPr/>
        </p:nvSpPr>
        <p:spPr>
          <a:xfrm>
            <a:off x="76200" y="3352800"/>
            <a:ext cx="2743200" cy="2743200"/>
          </a:xfrm>
          <a:prstGeom prst="ellipse">
            <a:avLst/>
          </a:prstGeom>
          <a:solidFill>
            <a:schemeClr val="accent6">
              <a:lumMod val="40000"/>
              <a:lumOff val="60000"/>
              <a:alpha val="40000"/>
            </a:schemeClr>
          </a:solidFill>
        </p:spPr>
        <p:style>
          <a:lnRef idx="1">
            <a:schemeClr val="accent6"/>
          </a:lnRef>
          <a:fillRef idx="2">
            <a:schemeClr val="accent6"/>
          </a:fillRef>
          <a:effectRef idx="1">
            <a:schemeClr val="accent6"/>
          </a:effectRef>
          <a:fontRef idx="minor">
            <a:schemeClr val="dk1"/>
          </a:fontRef>
        </p:style>
        <p:txBody>
          <a:bodyPr rtlCol="0" anchor="ctr"/>
          <a:lstStyle/>
          <a:p>
            <a:endParaRPr lang="en-US" sz="3200" dirty="0" smtClean="0"/>
          </a:p>
          <a:p>
            <a:endParaRPr lang="en-US" sz="3200" dirty="0" smtClean="0"/>
          </a:p>
          <a:p>
            <a:endParaRPr lang="en-US" sz="3200" dirty="0" smtClean="0"/>
          </a:p>
          <a:p>
            <a:r>
              <a:rPr lang="en-US" sz="3200" dirty="0" smtClean="0"/>
              <a:t>Promote</a:t>
            </a:r>
            <a:endParaRPr lang="en-GB" sz="3200" dirty="0"/>
          </a:p>
        </p:txBody>
      </p:sp>
      <p:sp>
        <p:nvSpPr>
          <p:cNvPr id="7" name="Isosceles Triangle 6"/>
          <p:cNvSpPr/>
          <p:nvPr/>
        </p:nvSpPr>
        <p:spPr>
          <a:xfrm>
            <a:off x="2087880" y="3733800"/>
            <a:ext cx="731520" cy="640080"/>
          </a:xfrm>
          <a:prstGeom prst="triangle">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GB"/>
          </a:p>
        </p:txBody>
      </p:sp>
      <p:pic>
        <p:nvPicPr>
          <p:cNvPr id="8" name="Picture 7" descr="IMG_4435.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5029200" y="1569720"/>
            <a:ext cx="4114800" cy="4754880"/>
          </a:xfrm>
          <a:prstGeom prst="rect">
            <a:avLst/>
          </a:prstGeom>
        </p:spPr>
      </p:pic>
      <p:sp>
        <p:nvSpPr>
          <p:cNvPr id="9" name="Rectangle 8"/>
          <p:cNvSpPr/>
          <p:nvPr/>
        </p:nvSpPr>
        <p:spPr>
          <a:xfrm>
            <a:off x="5029200" y="5791200"/>
            <a:ext cx="4114800" cy="106680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Can a custodian farmer work alone?</a:t>
            </a:r>
            <a:endParaRPr lang="en-GB" sz="28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2057400"/>
            <a:ext cx="8610600" cy="4572000"/>
          </a:xfrm>
        </p:spPr>
        <p:txBody>
          <a:bodyPr/>
          <a:lstStyle/>
          <a:p>
            <a:r>
              <a:rPr lang="en-US" dirty="0" smtClean="0"/>
              <a:t>National Workshop on CSBs paved the way</a:t>
            </a:r>
          </a:p>
          <a:p>
            <a:r>
              <a:rPr lang="en-US" dirty="0" smtClean="0"/>
              <a:t>Types of CSBs</a:t>
            </a:r>
          </a:p>
          <a:p>
            <a:pPr lvl="1"/>
            <a:r>
              <a:rPr lang="en-US" dirty="0" smtClean="0"/>
              <a:t>PGR-based, PGR-focused, modern-variety-focused</a:t>
            </a:r>
          </a:p>
          <a:p>
            <a:r>
              <a:rPr lang="en-US" dirty="0" smtClean="0"/>
              <a:t>Conservation of varietal diversity as key role</a:t>
            </a:r>
          </a:p>
          <a:p>
            <a:r>
              <a:rPr lang="en-US" dirty="0" smtClean="0"/>
              <a:t>Harmonization of passport data format</a:t>
            </a:r>
          </a:p>
          <a:p>
            <a:r>
              <a:rPr lang="en-US" dirty="0" err="1" smtClean="0"/>
              <a:t>Germplasm</a:t>
            </a:r>
            <a:r>
              <a:rPr lang="en-US" dirty="0" smtClean="0"/>
              <a:t> regeneration</a:t>
            </a:r>
          </a:p>
        </p:txBody>
      </p:sp>
      <p:sp>
        <p:nvSpPr>
          <p:cNvPr id="3" name="Title 2"/>
          <p:cNvSpPr>
            <a:spLocks noGrp="1"/>
          </p:cNvSpPr>
          <p:nvPr>
            <p:ph type="title"/>
          </p:nvPr>
        </p:nvSpPr>
        <p:spPr/>
        <p:txBody>
          <a:bodyPr/>
          <a:lstStyle/>
          <a:p>
            <a:r>
              <a:rPr lang="en-US" dirty="0" smtClean="0"/>
              <a:t>Act 3.5 Linkages with </a:t>
            </a:r>
            <a:r>
              <a:rPr lang="en-US" i="1" dirty="0" smtClean="0"/>
              <a:t>ex situ</a:t>
            </a:r>
            <a:r>
              <a:rPr lang="en-US" dirty="0" smtClean="0"/>
              <a:t> conservation</a:t>
            </a:r>
            <a:endParaRPr lang="en-GB" dirty="0"/>
          </a:p>
        </p:txBody>
      </p:sp>
      <p:sp>
        <p:nvSpPr>
          <p:cNvPr id="5" name="Rectangle 4"/>
          <p:cNvSpPr/>
          <p:nvPr/>
        </p:nvSpPr>
        <p:spPr>
          <a:xfrm>
            <a:off x="304800" y="1101970"/>
            <a:ext cx="8610600" cy="492122"/>
          </a:xfrm>
          <a:prstGeom prst="rect">
            <a:avLst/>
          </a:prstGeom>
          <a:solidFill>
            <a:schemeClr val="accent3">
              <a:lumMod val="20000"/>
              <a:lumOff val="80000"/>
            </a:schemeClr>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0" marR="0" algn="ctr">
              <a:lnSpc>
                <a:spcPct val="115000"/>
              </a:lnSpc>
              <a:spcBef>
                <a:spcPts val="0"/>
              </a:spcBef>
              <a:spcAft>
                <a:spcPts val="0"/>
              </a:spcAft>
            </a:pPr>
            <a:r>
              <a:rPr lang="en-US" sz="2400" b="1" dirty="0" err="1" smtClean="0">
                <a:ea typeface="Times New Roman"/>
              </a:rPr>
              <a:t>Complementarity</a:t>
            </a:r>
            <a:r>
              <a:rPr lang="en-US" sz="2400" b="1" dirty="0" smtClean="0">
                <a:ea typeface="Times New Roman"/>
              </a:rPr>
              <a:t> between ex situ and in situ efforts </a:t>
            </a:r>
            <a:endParaRPr lang="en-US" sz="2400" b="1" dirty="0">
              <a:latin typeface="+mn-lt"/>
              <a:ea typeface="Times New Roman"/>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Community Seed Bank Support</a:t>
            </a:r>
            <a:endParaRPr lang="en-GB" dirty="0"/>
          </a:p>
        </p:txBody>
      </p:sp>
      <p:pic>
        <p:nvPicPr>
          <p:cNvPr id="15" name="Content Placeholder 14" descr="4.jpg"/>
          <p:cNvPicPr>
            <a:picLocks noGrp="1" noChangeAspect="1"/>
          </p:cNvPicPr>
          <p:nvPr>
            <p:ph sz="half" idx="2"/>
          </p:nvPr>
        </p:nvPicPr>
        <p:blipFill>
          <a:blip r:embed="rId2" cstate="email">
            <a:extLst>
              <a:ext uri="{28A0092B-C50C-407E-A947-70E740481C1C}">
                <a14:useLocalDpi xmlns:a14="http://schemas.microsoft.com/office/drawing/2010/main"/>
              </a:ext>
            </a:extLst>
          </a:blip>
          <a:srcRect/>
          <a:stretch>
            <a:fillRect/>
          </a:stretch>
        </p:blipFill>
        <p:spPr>
          <a:xfrm>
            <a:off x="4708525" y="1143000"/>
            <a:ext cx="4206240" cy="2971800"/>
          </a:xfrm>
        </p:spPr>
      </p:pic>
      <p:pic>
        <p:nvPicPr>
          <p:cNvPr id="14" name="Content Placeholder 13" descr="IMG_8715.JPG"/>
          <p:cNvPicPr>
            <a:picLocks noGrp="1" noChangeAspect="1"/>
          </p:cNvPicPr>
          <p:nvPr>
            <p:ph sz="half" idx="1"/>
          </p:nvPr>
        </p:nvPicPr>
        <p:blipFill>
          <a:blip r:embed="rId3" cstate="email">
            <a:extLst>
              <a:ext uri="{28A0092B-C50C-407E-A947-70E740481C1C}">
                <a14:useLocalDpi xmlns:a14="http://schemas.microsoft.com/office/drawing/2010/main"/>
              </a:ext>
            </a:extLst>
          </a:blip>
          <a:srcRect/>
          <a:stretch>
            <a:fillRect/>
          </a:stretch>
        </p:blipFill>
        <p:spPr>
          <a:xfrm>
            <a:off x="304800" y="1143000"/>
            <a:ext cx="4206240" cy="2976029"/>
          </a:xfrm>
        </p:spPr>
      </p:pic>
      <p:pic>
        <p:nvPicPr>
          <p:cNvPr id="5" name="Picture 4" descr="Untitled-1.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320040" y="4191000"/>
            <a:ext cx="8595360" cy="2667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28600" y="3429000"/>
            <a:ext cx="8686800" cy="2286000"/>
          </a:xfrm>
        </p:spPr>
        <p:txBody>
          <a:bodyPr/>
          <a:lstStyle/>
          <a:p>
            <a:r>
              <a:rPr lang="en-US" sz="2800" dirty="0" smtClean="0"/>
              <a:t>Web application for central depository of CBRs in development</a:t>
            </a:r>
          </a:p>
          <a:p>
            <a:pPr lvl="1"/>
            <a:r>
              <a:rPr lang="en-US" sz="2400" dirty="0" smtClean="0"/>
              <a:t>CSOs contribute to information collection</a:t>
            </a:r>
          </a:p>
          <a:p>
            <a:pPr lvl="1"/>
            <a:r>
              <a:rPr lang="en-US" sz="2400" dirty="0" smtClean="0"/>
              <a:t>National information accessible to </a:t>
            </a:r>
            <a:r>
              <a:rPr lang="en-US" sz="2400" dirty="0" err="1" smtClean="0"/>
              <a:t>extensionists</a:t>
            </a:r>
            <a:r>
              <a:rPr lang="en-US" sz="2400" dirty="0" smtClean="0"/>
              <a:t>, CSOs, etc.</a:t>
            </a:r>
          </a:p>
        </p:txBody>
      </p:sp>
      <p:sp>
        <p:nvSpPr>
          <p:cNvPr id="5" name="Title 4"/>
          <p:cNvSpPr>
            <a:spLocks noGrp="1"/>
          </p:cNvSpPr>
          <p:nvPr>
            <p:ph type="title"/>
          </p:nvPr>
        </p:nvSpPr>
        <p:spPr/>
        <p:txBody>
          <a:bodyPr/>
          <a:lstStyle/>
          <a:p>
            <a:r>
              <a:rPr lang="en-US" dirty="0" smtClean="0"/>
              <a:t>Act 3.6: Doc. system for on-farm monitoring</a:t>
            </a:r>
            <a:endParaRPr lang="en-GB" dirty="0"/>
          </a:p>
        </p:txBody>
      </p:sp>
      <p:sp>
        <p:nvSpPr>
          <p:cNvPr id="7" name="Rectangle 6"/>
          <p:cNvSpPr/>
          <p:nvPr/>
        </p:nvSpPr>
        <p:spPr>
          <a:xfrm>
            <a:off x="304800" y="1101970"/>
            <a:ext cx="8610600" cy="1791260"/>
          </a:xfrm>
          <a:prstGeom prst="rect">
            <a:avLst/>
          </a:prstGeom>
          <a:solidFill>
            <a:schemeClr val="accent3">
              <a:lumMod val="20000"/>
              <a:lumOff val="80000"/>
            </a:schemeClr>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228600" marR="0" indent="-228600">
              <a:lnSpc>
                <a:spcPct val="115000"/>
              </a:lnSpc>
              <a:spcBef>
                <a:spcPts val="0"/>
              </a:spcBef>
              <a:spcAft>
                <a:spcPts val="0"/>
              </a:spcAft>
              <a:buFont typeface="Arial" pitchFamily="34" charset="0"/>
              <a:buChar char="•"/>
            </a:pPr>
            <a:r>
              <a:rPr lang="en-US" sz="2400" dirty="0" smtClean="0">
                <a:ea typeface="Times New Roman"/>
              </a:rPr>
              <a:t>Greater effectiveness of NARS/CBOs in documenting diversity &amp; IK</a:t>
            </a:r>
          </a:p>
          <a:p>
            <a:pPr marL="228600" marR="0" indent="-228600">
              <a:lnSpc>
                <a:spcPct val="115000"/>
              </a:lnSpc>
              <a:spcBef>
                <a:spcPts val="0"/>
              </a:spcBef>
              <a:spcAft>
                <a:spcPts val="0"/>
              </a:spcAft>
              <a:buFont typeface="Arial" pitchFamily="34" charset="0"/>
              <a:buChar char="•"/>
            </a:pPr>
            <a:r>
              <a:rPr lang="en-US" sz="2400" dirty="0" smtClean="0">
                <a:ea typeface="Times New Roman"/>
              </a:rPr>
              <a:t>Greater self-reliance of NARS/CBOs in establishing CBRs. </a:t>
            </a:r>
          </a:p>
          <a:p>
            <a:pPr marL="228600" marR="0" indent="-228600">
              <a:lnSpc>
                <a:spcPct val="115000"/>
              </a:lnSpc>
              <a:spcBef>
                <a:spcPts val="0"/>
              </a:spcBef>
              <a:spcAft>
                <a:spcPts val="0"/>
              </a:spcAft>
              <a:buFont typeface="Arial" pitchFamily="34" charset="0"/>
              <a:buChar char="•"/>
            </a:pPr>
            <a:r>
              <a:rPr lang="en-US" sz="2400" dirty="0" smtClean="0">
                <a:ea typeface="Times New Roman"/>
              </a:rPr>
              <a:t>A safely backed up and coordinated documentation mechanism with greater integration with ex situ documentation efforts </a:t>
            </a:r>
            <a:endParaRPr lang="en-US" sz="2400" dirty="0">
              <a:latin typeface="+mn-lt"/>
              <a:ea typeface="Times New Roman"/>
            </a:endParaRP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Tracking Seed Distribution (Bara example)</a:t>
            </a:r>
            <a:endParaRPr lang="en-GB" dirty="0"/>
          </a:p>
        </p:txBody>
      </p:sp>
      <p:graphicFrame>
        <p:nvGraphicFramePr>
          <p:cNvPr id="4" name="Table 3"/>
          <p:cNvGraphicFramePr>
            <a:graphicFrameLocks noGrp="1"/>
          </p:cNvGraphicFramePr>
          <p:nvPr/>
        </p:nvGraphicFramePr>
        <p:xfrm>
          <a:off x="228601" y="1371600"/>
          <a:ext cx="8686798" cy="5180438"/>
        </p:xfrm>
        <a:graphic>
          <a:graphicData uri="http://schemas.openxmlformats.org/drawingml/2006/table">
            <a:tbl>
              <a:tblPr bandRow="1">
                <a:tableStyleId>{5FD0F851-EC5A-4D38-B0AD-8093EC10F338}</a:tableStyleId>
              </a:tblPr>
              <a:tblGrid>
                <a:gridCol w="1904999"/>
                <a:gridCol w="1524000"/>
                <a:gridCol w="1599062"/>
                <a:gridCol w="1828898"/>
                <a:gridCol w="1829839"/>
              </a:tblGrid>
              <a:tr h="1407305">
                <a:tc>
                  <a:txBody>
                    <a:bodyPr/>
                    <a:lstStyle/>
                    <a:p>
                      <a:pPr marL="0" marR="0">
                        <a:lnSpc>
                          <a:spcPct val="115000"/>
                        </a:lnSpc>
                        <a:spcBef>
                          <a:spcPts val="0"/>
                        </a:spcBef>
                        <a:spcAft>
                          <a:spcPts val="0"/>
                        </a:spcAft>
                      </a:pPr>
                      <a:r>
                        <a:rPr lang="en-US" sz="1800" b="1" dirty="0"/>
                        <a:t>Crop</a:t>
                      </a:r>
                      <a:endParaRPr lang="en-GB" sz="2400" b="1" dirty="0">
                        <a:solidFill>
                          <a:srgbClr val="00000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b="1" dirty="0"/>
                        <a:t>HHs that received seeds</a:t>
                      </a:r>
                      <a:endParaRPr lang="en-GB" sz="2400" b="1" dirty="0">
                        <a:solidFill>
                          <a:srgbClr val="00000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b="1" dirty="0"/>
                        <a:t>HHs that saved seeds (%)</a:t>
                      </a:r>
                      <a:endParaRPr lang="en-GB" sz="2400" b="1" dirty="0">
                        <a:solidFill>
                          <a:srgbClr val="00000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b="1" dirty="0"/>
                        <a:t>HHs that saved more seeds than they received</a:t>
                      </a:r>
                      <a:endParaRPr lang="en-GB" sz="2400" b="1" dirty="0">
                        <a:solidFill>
                          <a:srgbClr val="00000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b="1" dirty="0"/>
                        <a:t>No. of people that took seeds from participating HHs</a:t>
                      </a:r>
                      <a:endParaRPr lang="en-GB" sz="2400" b="1" dirty="0">
                        <a:solidFill>
                          <a:srgbClr val="000000"/>
                        </a:solidFill>
                        <a:latin typeface="Calibri"/>
                        <a:ea typeface="Calibri"/>
                        <a:cs typeface="Times New Roman"/>
                      </a:endParaRPr>
                    </a:p>
                  </a:txBody>
                  <a:tcPr marL="68580" marR="68580" marT="0" marB="0"/>
                </a:tc>
              </a:tr>
              <a:tr h="586377">
                <a:tc>
                  <a:txBody>
                    <a:bodyPr/>
                    <a:lstStyle/>
                    <a:p>
                      <a:pPr marL="0" marR="0">
                        <a:lnSpc>
                          <a:spcPct val="115000"/>
                        </a:lnSpc>
                        <a:spcBef>
                          <a:spcPts val="0"/>
                        </a:spcBef>
                        <a:spcAft>
                          <a:spcPts val="0"/>
                        </a:spcAft>
                      </a:pPr>
                      <a:r>
                        <a:rPr lang="en-US" sz="2400" dirty="0"/>
                        <a:t>Barley</a:t>
                      </a:r>
                      <a:endParaRPr lang="en-GB" sz="3200" dirty="0">
                        <a:solidFill>
                          <a:srgbClr val="00000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400"/>
                        <a:t>49</a:t>
                      </a:r>
                      <a:endParaRPr lang="en-GB" sz="3200">
                        <a:solidFill>
                          <a:srgbClr val="00000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400"/>
                        <a:t>41 (84%)</a:t>
                      </a:r>
                      <a:endParaRPr lang="en-GB" sz="3200">
                        <a:solidFill>
                          <a:srgbClr val="00000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400" dirty="0" smtClean="0"/>
                        <a:t>17 (35%)</a:t>
                      </a:r>
                      <a:endParaRPr lang="en-GB" sz="3200" dirty="0">
                        <a:solidFill>
                          <a:srgbClr val="00000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400" dirty="0"/>
                        <a:t>0</a:t>
                      </a:r>
                      <a:endParaRPr lang="en-GB" sz="3200" dirty="0">
                        <a:solidFill>
                          <a:srgbClr val="000000"/>
                        </a:solidFill>
                        <a:latin typeface="Calibri"/>
                        <a:ea typeface="Calibri"/>
                        <a:cs typeface="Times New Roman"/>
                      </a:endParaRPr>
                    </a:p>
                  </a:txBody>
                  <a:tcPr marL="68580" marR="68580" marT="0" marB="0"/>
                </a:tc>
              </a:tr>
              <a:tr h="586377">
                <a:tc>
                  <a:txBody>
                    <a:bodyPr/>
                    <a:lstStyle/>
                    <a:p>
                      <a:pPr marL="0" marR="0">
                        <a:lnSpc>
                          <a:spcPct val="115000"/>
                        </a:lnSpc>
                        <a:spcBef>
                          <a:spcPts val="0"/>
                        </a:spcBef>
                        <a:spcAft>
                          <a:spcPts val="0"/>
                        </a:spcAft>
                      </a:pPr>
                      <a:r>
                        <a:rPr lang="en-US" sz="2400" dirty="0"/>
                        <a:t>Flaxseed</a:t>
                      </a:r>
                      <a:endParaRPr lang="en-GB" sz="3200" dirty="0">
                        <a:solidFill>
                          <a:srgbClr val="00000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400"/>
                        <a:t>34</a:t>
                      </a:r>
                      <a:endParaRPr lang="en-GB" sz="3200">
                        <a:solidFill>
                          <a:srgbClr val="00000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400"/>
                        <a:t>22 (65%)</a:t>
                      </a:r>
                      <a:endParaRPr lang="en-GB" sz="3200">
                        <a:solidFill>
                          <a:srgbClr val="00000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400" dirty="0" smtClean="0"/>
                        <a:t>14 (41%)</a:t>
                      </a:r>
                      <a:endParaRPr lang="en-GB" sz="3200" dirty="0">
                        <a:solidFill>
                          <a:srgbClr val="00000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400" dirty="0"/>
                        <a:t>0</a:t>
                      </a:r>
                      <a:endParaRPr lang="en-GB" sz="3200" dirty="0">
                        <a:solidFill>
                          <a:srgbClr val="000000"/>
                        </a:solidFill>
                        <a:latin typeface="Calibri"/>
                        <a:ea typeface="Calibri"/>
                        <a:cs typeface="Times New Roman"/>
                      </a:endParaRPr>
                    </a:p>
                  </a:txBody>
                  <a:tcPr marL="68580" marR="68580" marT="0" marB="0"/>
                </a:tc>
              </a:tr>
              <a:tr h="586377">
                <a:tc>
                  <a:txBody>
                    <a:bodyPr/>
                    <a:lstStyle/>
                    <a:p>
                      <a:pPr marL="0" marR="0">
                        <a:lnSpc>
                          <a:spcPct val="115000"/>
                        </a:lnSpc>
                        <a:spcBef>
                          <a:spcPts val="0"/>
                        </a:spcBef>
                        <a:spcAft>
                          <a:spcPts val="0"/>
                        </a:spcAft>
                      </a:pPr>
                      <a:r>
                        <a:rPr lang="en-US" sz="2400" dirty="0"/>
                        <a:t>Finger Millet</a:t>
                      </a:r>
                      <a:endParaRPr lang="en-GB" sz="3200" dirty="0">
                        <a:solidFill>
                          <a:srgbClr val="00000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400" dirty="0"/>
                        <a:t>54</a:t>
                      </a:r>
                      <a:endParaRPr lang="en-GB" sz="3200" dirty="0">
                        <a:solidFill>
                          <a:srgbClr val="00000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400"/>
                        <a:t>24 (44%)</a:t>
                      </a:r>
                      <a:endParaRPr lang="en-GB" sz="3200">
                        <a:solidFill>
                          <a:srgbClr val="00000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400" dirty="0" smtClean="0"/>
                        <a:t>19 (35%)</a:t>
                      </a:r>
                      <a:endParaRPr lang="en-GB" sz="3200" dirty="0">
                        <a:solidFill>
                          <a:srgbClr val="00000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400" dirty="0"/>
                        <a:t>0</a:t>
                      </a:r>
                      <a:endParaRPr lang="en-GB" sz="3200" dirty="0">
                        <a:solidFill>
                          <a:srgbClr val="000000"/>
                        </a:solidFill>
                        <a:latin typeface="Calibri"/>
                        <a:ea typeface="Calibri"/>
                        <a:cs typeface="Times New Roman"/>
                      </a:endParaRPr>
                    </a:p>
                  </a:txBody>
                  <a:tcPr marL="68580" marR="68580" marT="0" marB="0"/>
                </a:tc>
              </a:tr>
              <a:tr h="586377">
                <a:tc>
                  <a:txBody>
                    <a:bodyPr/>
                    <a:lstStyle/>
                    <a:p>
                      <a:pPr marL="0" marR="0">
                        <a:lnSpc>
                          <a:spcPct val="115000"/>
                        </a:lnSpc>
                        <a:spcBef>
                          <a:spcPts val="0"/>
                        </a:spcBef>
                        <a:spcAft>
                          <a:spcPts val="0"/>
                        </a:spcAft>
                      </a:pPr>
                      <a:r>
                        <a:rPr lang="en-US" sz="2400" dirty="0" err="1"/>
                        <a:t>Horsegram</a:t>
                      </a:r>
                      <a:endParaRPr lang="en-GB" sz="3200" dirty="0">
                        <a:solidFill>
                          <a:srgbClr val="00000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400"/>
                        <a:t>23</a:t>
                      </a:r>
                      <a:endParaRPr lang="en-GB" sz="3200">
                        <a:solidFill>
                          <a:srgbClr val="00000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400"/>
                        <a:t>12 (52%)</a:t>
                      </a:r>
                      <a:endParaRPr lang="en-GB" sz="3200">
                        <a:solidFill>
                          <a:srgbClr val="00000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400" dirty="0" smtClean="0"/>
                        <a:t>9 (39%)</a:t>
                      </a:r>
                      <a:endParaRPr lang="en-GB" sz="3200" dirty="0">
                        <a:solidFill>
                          <a:srgbClr val="00000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400" dirty="0"/>
                        <a:t>0</a:t>
                      </a:r>
                      <a:endParaRPr lang="en-GB" sz="3200" dirty="0">
                        <a:solidFill>
                          <a:srgbClr val="000000"/>
                        </a:solidFill>
                        <a:latin typeface="Calibri"/>
                        <a:ea typeface="Calibri"/>
                        <a:cs typeface="Times New Roman"/>
                      </a:endParaRPr>
                    </a:p>
                  </a:txBody>
                  <a:tcPr marL="68580" marR="68580" marT="0" marB="0"/>
                </a:tc>
              </a:tr>
              <a:tr h="586377">
                <a:tc>
                  <a:txBody>
                    <a:bodyPr/>
                    <a:lstStyle/>
                    <a:p>
                      <a:pPr marL="0" marR="0">
                        <a:lnSpc>
                          <a:spcPct val="115000"/>
                        </a:lnSpc>
                        <a:spcBef>
                          <a:spcPts val="0"/>
                        </a:spcBef>
                        <a:spcAft>
                          <a:spcPts val="0"/>
                        </a:spcAft>
                      </a:pPr>
                      <a:r>
                        <a:rPr lang="en-US" sz="2400" dirty="0"/>
                        <a:t>Pumpkin</a:t>
                      </a:r>
                      <a:endParaRPr lang="en-GB" sz="3200" dirty="0">
                        <a:solidFill>
                          <a:srgbClr val="00000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400"/>
                        <a:t>31</a:t>
                      </a:r>
                      <a:endParaRPr lang="en-GB" sz="3200">
                        <a:solidFill>
                          <a:srgbClr val="00000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400"/>
                        <a:t>25 (81%)</a:t>
                      </a:r>
                      <a:endParaRPr lang="en-GB" sz="3200">
                        <a:solidFill>
                          <a:srgbClr val="00000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400" dirty="0" smtClean="0"/>
                        <a:t>13 (42%)</a:t>
                      </a:r>
                      <a:endParaRPr lang="en-GB" sz="3200" dirty="0">
                        <a:solidFill>
                          <a:srgbClr val="00000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400" dirty="0"/>
                        <a:t>2</a:t>
                      </a:r>
                      <a:endParaRPr lang="en-GB" sz="3200" dirty="0">
                        <a:solidFill>
                          <a:srgbClr val="000000"/>
                        </a:solidFill>
                        <a:latin typeface="Calibri"/>
                        <a:ea typeface="Calibri"/>
                        <a:cs typeface="Times New Roman"/>
                      </a:endParaRPr>
                    </a:p>
                  </a:txBody>
                  <a:tcPr marL="68580" marR="68580" marT="0" marB="0"/>
                </a:tc>
              </a:tr>
              <a:tr h="586377">
                <a:tc>
                  <a:txBody>
                    <a:bodyPr/>
                    <a:lstStyle/>
                    <a:p>
                      <a:pPr marL="0" marR="0">
                        <a:lnSpc>
                          <a:spcPct val="115000"/>
                        </a:lnSpc>
                        <a:spcBef>
                          <a:spcPts val="0"/>
                        </a:spcBef>
                        <a:spcAft>
                          <a:spcPts val="0"/>
                        </a:spcAft>
                      </a:pPr>
                      <a:r>
                        <a:rPr lang="en-US" sz="2400" dirty="0" err="1"/>
                        <a:t>Fava</a:t>
                      </a:r>
                      <a:r>
                        <a:rPr lang="en-US" sz="2400" dirty="0"/>
                        <a:t> Bean</a:t>
                      </a:r>
                      <a:endParaRPr lang="en-GB" sz="3200" dirty="0">
                        <a:solidFill>
                          <a:srgbClr val="00000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400" dirty="0"/>
                        <a:t>45</a:t>
                      </a:r>
                      <a:endParaRPr lang="en-GB" sz="3200" dirty="0">
                        <a:solidFill>
                          <a:srgbClr val="00000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tabLst>
                          <a:tab pos="549275" algn="ctr"/>
                          <a:tab pos="1098550" algn="r"/>
                        </a:tabLst>
                      </a:pPr>
                      <a:r>
                        <a:rPr lang="en-US" sz="2400" dirty="0"/>
                        <a:t>	35 (78%)	</a:t>
                      </a:r>
                      <a:endParaRPr lang="en-GB" sz="3200" dirty="0">
                        <a:solidFill>
                          <a:srgbClr val="00000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400" dirty="0" smtClean="0"/>
                        <a:t>30 (67%)</a:t>
                      </a:r>
                      <a:endParaRPr lang="en-GB" sz="3200" dirty="0">
                        <a:solidFill>
                          <a:srgbClr val="00000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400" dirty="0"/>
                        <a:t>0</a:t>
                      </a:r>
                      <a:endParaRPr lang="en-GB" sz="3200" dirty="0">
                        <a:solidFill>
                          <a:srgbClr val="000000"/>
                        </a:solidFill>
                        <a:latin typeface="Calibri"/>
                        <a:ea typeface="Calibri"/>
                        <a:cs typeface="Times New Roman"/>
                      </a:endParaRPr>
                    </a:p>
                  </a:txBody>
                  <a:tcPr marL="68580" marR="68580" marT="0" marB="0"/>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Field testing effectiveness of information management by farmer organizations</a:t>
            </a:r>
            <a:endParaRPr lang="en-GB" dirty="0" smtClean="0"/>
          </a:p>
          <a:p>
            <a:pPr lvl="1"/>
            <a:r>
              <a:rPr lang="en-US" dirty="0" smtClean="0"/>
              <a:t>Digitize CBR information: Variety name, population status, population trend, resource person</a:t>
            </a:r>
          </a:p>
          <a:p>
            <a:pPr lvl="1"/>
            <a:r>
              <a:rPr lang="en-US" dirty="0" smtClean="0"/>
              <a:t>Can farmers’ organizations and CSBs provide seeds of randomly identified rare varieties? </a:t>
            </a:r>
            <a:r>
              <a:rPr lang="en-US" b="1" i="1" dirty="0" smtClean="0"/>
              <a:t>Can it be a basis for CSBs to be rated (* to *****)?</a:t>
            </a:r>
          </a:p>
          <a:p>
            <a:pPr lvl="1"/>
            <a:r>
              <a:rPr lang="en-US" dirty="0" smtClean="0"/>
              <a:t>Do resource persons/ groups identified continue to maintain rare varieties?</a:t>
            </a:r>
          </a:p>
          <a:p>
            <a:pPr lvl="1"/>
            <a:r>
              <a:rPr lang="en-US" dirty="0" smtClean="0"/>
              <a:t>What traits tend to persist and what don’t?</a:t>
            </a:r>
          </a:p>
        </p:txBody>
      </p:sp>
      <p:sp>
        <p:nvSpPr>
          <p:cNvPr id="3" name="Title 2"/>
          <p:cNvSpPr>
            <a:spLocks noGrp="1"/>
          </p:cNvSpPr>
          <p:nvPr>
            <p:ph type="title"/>
          </p:nvPr>
        </p:nvSpPr>
        <p:spPr/>
        <p:txBody>
          <a:bodyPr/>
          <a:lstStyle/>
          <a:p>
            <a:r>
              <a:rPr lang="en-US" dirty="0" smtClean="0"/>
              <a:t>Act. 3.7: Red Listing</a:t>
            </a:r>
            <a:endParaRPr lang="en-GB"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5181600"/>
            <a:ext cx="8686800" cy="1524000"/>
          </a:xfrm>
        </p:spPr>
        <p:txBody>
          <a:bodyPr/>
          <a:lstStyle/>
          <a:p>
            <a:r>
              <a:rPr lang="en-US" sz="2800" dirty="0" smtClean="0"/>
              <a:t>Integrating diversity fairs with agriculture fairs</a:t>
            </a:r>
          </a:p>
          <a:p>
            <a:r>
              <a:rPr lang="en-US" sz="2800" dirty="0" smtClean="0"/>
              <a:t>Research on amaranth, </a:t>
            </a:r>
            <a:r>
              <a:rPr lang="en-US" sz="2800" dirty="0" err="1" smtClean="0"/>
              <a:t>aakabare</a:t>
            </a:r>
            <a:r>
              <a:rPr lang="en-US" sz="2800" dirty="0" smtClean="0"/>
              <a:t> </a:t>
            </a:r>
            <a:r>
              <a:rPr lang="en-US" sz="2800" dirty="0" err="1" smtClean="0"/>
              <a:t>chilli</a:t>
            </a:r>
            <a:r>
              <a:rPr lang="en-US" sz="2800" dirty="0" smtClean="0"/>
              <a:t> and </a:t>
            </a:r>
            <a:r>
              <a:rPr lang="en-US" sz="2800" dirty="0" err="1" smtClean="0"/>
              <a:t>kalo</a:t>
            </a:r>
            <a:r>
              <a:rPr lang="en-US" sz="2800" dirty="0" smtClean="0"/>
              <a:t> cauliflower</a:t>
            </a:r>
            <a:endParaRPr lang="en-GB" sz="2800" dirty="0"/>
          </a:p>
        </p:txBody>
      </p:sp>
      <p:sp>
        <p:nvSpPr>
          <p:cNvPr id="3" name="Title 2"/>
          <p:cNvSpPr>
            <a:spLocks noGrp="1"/>
          </p:cNvSpPr>
          <p:nvPr>
            <p:ph type="title"/>
          </p:nvPr>
        </p:nvSpPr>
        <p:spPr/>
        <p:txBody>
          <a:bodyPr/>
          <a:lstStyle/>
          <a:p>
            <a:r>
              <a:rPr lang="en-US" dirty="0" smtClean="0"/>
              <a:t>Act 3.8: Use Enhancement Actions</a:t>
            </a:r>
            <a:endParaRPr lang="en-GB" dirty="0"/>
          </a:p>
        </p:txBody>
      </p:sp>
      <p:pic>
        <p:nvPicPr>
          <p:cNvPr id="4" name="Picture 3" descr="IMG_9608.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335281" y="2438400"/>
            <a:ext cx="3797370" cy="2743200"/>
          </a:xfrm>
          <a:prstGeom prst="rect">
            <a:avLst/>
          </a:prstGeom>
        </p:spPr>
      </p:pic>
      <p:pic>
        <p:nvPicPr>
          <p:cNvPr id="5" name="Picture 4" descr="IMG_9632.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4343400" y="2438400"/>
            <a:ext cx="4558564" cy="2743200"/>
          </a:xfrm>
          <a:prstGeom prst="rect">
            <a:avLst/>
          </a:prstGeom>
        </p:spPr>
      </p:pic>
      <p:sp>
        <p:nvSpPr>
          <p:cNvPr id="7" name="Rectangle 6"/>
          <p:cNvSpPr/>
          <p:nvPr/>
        </p:nvSpPr>
        <p:spPr>
          <a:xfrm>
            <a:off x="304800" y="1101970"/>
            <a:ext cx="8610600" cy="1366528"/>
          </a:xfrm>
          <a:prstGeom prst="rect">
            <a:avLst/>
          </a:prstGeom>
          <a:solidFill>
            <a:schemeClr val="accent3">
              <a:lumMod val="20000"/>
              <a:lumOff val="80000"/>
            </a:schemeClr>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228600" marR="0" indent="-228600">
              <a:lnSpc>
                <a:spcPct val="115000"/>
              </a:lnSpc>
              <a:spcBef>
                <a:spcPts val="0"/>
              </a:spcBef>
              <a:spcAft>
                <a:spcPts val="0"/>
              </a:spcAft>
              <a:buFont typeface="Arial" pitchFamily="34" charset="0"/>
              <a:buChar char="•"/>
            </a:pPr>
            <a:r>
              <a:rPr lang="en-US" sz="2400" dirty="0" smtClean="0">
                <a:ea typeface="Times New Roman"/>
              </a:rPr>
              <a:t>Enhanced capacities of communities in using traditional crops  </a:t>
            </a:r>
          </a:p>
          <a:p>
            <a:pPr marL="228600" marR="0" indent="-228600">
              <a:lnSpc>
                <a:spcPct val="115000"/>
              </a:lnSpc>
              <a:spcBef>
                <a:spcPts val="0"/>
              </a:spcBef>
              <a:spcAft>
                <a:spcPts val="0"/>
              </a:spcAft>
              <a:buFont typeface="Arial" pitchFamily="34" charset="0"/>
              <a:buChar char="•"/>
            </a:pPr>
            <a:r>
              <a:rPr lang="en-US" sz="2400" dirty="0" smtClean="0">
                <a:ea typeface="Times New Roman"/>
              </a:rPr>
              <a:t>Enhanced capacities of communities in sharing and accessing diversity of target crops </a:t>
            </a:r>
            <a:endParaRPr lang="en-US" sz="2400" dirty="0">
              <a:latin typeface="+mn-lt"/>
              <a:ea typeface="Times New Roman"/>
            </a:endParaRP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smtClean="0"/>
              <a:t>Collaboration: LI-BIRD (287), HCRP (23) &amp; Genebank (125)</a:t>
            </a:r>
          </a:p>
          <a:p>
            <a:r>
              <a:rPr lang="en-US" sz="2400" dirty="0" smtClean="0"/>
              <a:t>292 accessions </a:t>
            </a:r>
            <a:r>
              <a:rPr lang="en-US" sz="2400" dirty="0" smtClean="0">
                <a:sym typeface="Wingdings" pitchFamily="2" charset="2"/>
              </a:rPr>
              <a:t>in trials in 3 locations</a:t>
            </a:r>
            <a:endParaRPr lang="en-GB" sz="2400" dirty="0"/>
          </a:p>
        </p:txBody>
      </p:sp>
      <p:sp>
        <p:nvSpPr>
          <p:cNvPr id="3" name="Title 2"/>
          <p:cNvSpPr>
            <a:spLocks noGrp="1"/>
          </p:cNvSpPr>
          <p:nvPr>
            <p:ph type="title"/>
          </p:nvPr>
        </p:nvSpPr>
        <p:spPr/>
        <p:txBody>
          <a:bodyPr/>
          <a:lstStyle/>
          <a:p>
            <a:r>
              <a:rPr lang="en-US" dirty="0" smtClean="0"/>
              <a:t>Research on Amaranth</a:t>
            </a:r>
            <a:endParaRPr lang="en-GB" dirty="0"/>
          </a:p>
        </p:txBody>
      </p:sp>
      <p:pic>
        <p:nvPicPr>
          <p:cNvPr id="5" name="Picture 4" descr="IMG_1567.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85800" y="2133600"/>
            <a:ext cx="3657600" cy="2286000"/>
          </a:xfrm>
          <a:prstGeom prst="rect">
            <a:avLst/>
          </a:prstGeom>
        </p:spPr>
      </p:pic>
      <p:pic>
        <p:nvPicPr>
          <p:cNvPr id="7" name="Picture 6" descr="IMG_9866.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4572000" y="2133600"/>
            <a:ext cx="3733813" cy="2286000"/>
          </a:xfrm>
          <a:prstGeom prst="rect">
            <a:avLst/>
          </a:prstGeom>
        </p:spPr>
      </p:pic>
      <p:pic>
        <p:nvPicPr>
          <p:cNvPr id="9" name="Picture 8" descr="IMG_1664.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685800" y="4572000"/>
            <a:ext cx="4437938" cy="2286000"/>
          </a:xfrm>
          <a:prstGeom prst="rect">
            <a:avLst/>
          </a:prstGeom>
        </p:spPr>
      </p:pic>
      <p:pic>
        <p:nvPicPr>
          <p:cNvPr id="10" name="Picture 9" descr="1015321_10200936126276877_687309313_o.jpg"/>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5334000" y="4572000"/>
            <a:ext cx="2971800" cy="2286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CBM Fund</a:t>
            </a:r>
          </a:p>
          <a:p>
            <a:pPr lvl="1"/>
            <a:r>
              <a:rPr lang="en-US" dirty="0" smtClean="0"/>
              <a:t>90 HHs in </a:t>
            </a:r>
            <a:r>
              <a:rPr lang="en-US" dirty="0" err="1" smtClean="0"/>
              <a:t>Kachorwa</a:t>
            </a:r>
            <a:r>
              <a:rPr lang="en-US" dirty="0" smtClean="0"/>
              <a:t>, Bara</a:t>
            </a:r>
          </a:p>
          <a:p>
            <a:pPr lvl="1"/>
            <a:r>
              <a:rPr lang="en-US" dirty="0" smtClean="0"/>
              <a:t>Conservation of one rare variety per HH in return</a:t>
            </a:r>
          </a:p>
          <a:p>
            <a:r>
              <a:rPr lang="en-US" dirty="0" smtClean="0"/>
              <a:t>No contract based PACS to magnify population</a:t>
            </a:r>
            <a:endParaRPr lang="en-GB" dirty="0"/>
          </a:p>
        </p:txBody>
      </p:sp>
      <p:sp>
        <p:nvSpPr>
          <p:cNvPr id="3" name="Title 2"/>
          <p:cNvSpPr>
            <a:spLocks noGrp="1"/>
          </p:cNvSpPr>
          <p:nvPr>
            <p:ph type="title"/>
          </p:nvPr>
        </p:nvSpPr>
        <p:spPr/>
        <p:txBody>
          <a:bodyPr/>
          <a:lstStyle/>
          <a:p>
            <a:r>
              <a:rPr lang="en-US" dirty="0" smtClean="0"/>
              <a:t>Act. 3.9: Piloting PACS</a:t>
            </a:r>
            <a:endParaRPr lang="en-GB" dirty="0"/>
          </a:p>
        </p:txBody>
      </p:sp>
      <p:pic>
        <p:nvPicPr>
          <p:cNvPr id="4" name="Picture 3" descr="IMG_4554.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0" y="3505200"/>
            <a:ext cx="9144000" cy="335053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Continuing support for monitoring &amp; evaluation and reflection with community needed</a:t>
            </a:r>
          </a:p>
          <a:p>
            <a:r>
              <a:rPr lang="en-US" dirty="0" smtClean="0"/>
              <a:t>Research in new area leading to delay in some project activities (red listing and PACS)</a:t>
            </a:r>
          </a:p>
          <a:p>
            <a:r>
              <a:rPr lang="en-US" dirty="0" smtClean="0"/>
              <a:t>Providing access to NUS planting materials</a:t>
            </a:r>
          </a:p>
          <a:p>
            <a:r>
              <a:rPr lang="en-US" dirty="0" smtClean="0"/>
              <a:t>Project’s emphasis on new NUS crops have raised community and stakeholder enthusiasm</a:t>
            </a:r>
          </a:p>
          <a:p>
            <a:r>
              <a:rPr lang="en-US" dirty="0" smtClean="0"/>
              <a:t>Not all participation is equal</a:t>
            </a:r>
            <a:endParaRPr lang="en-US" dirty="0"/>
          </a:p>
        </p:txBody>
      </p:sp>
      <p:sp>
        <p:nvSpPr>
          <p:cNvPr id="3" name="Title 2"/>
          <p:cNvSpPr>
            <a:spLocks noGrp="1"/>
          </p:cNvSpPr>
          <p:nvPr>
            <p:ph type="title"/>
          </p:nvPr>
        </p:nvSpPr>
        <p:spPr/>
        <p:txBody>
          <a:bodyPr/>
          <a:lstStyle/>
          <a:p>
            <a:r>
              <a:rPr lang="en-US" dirty="0" smtClean="0"/>
              <a:t>Challenges, Needs &amp; Opportunities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Participation &amp; Knowledge In Decision-Making</a:t>
            </a:r>
            <a:endParaRPr lang="en-GB" dirty="0"/>
          </a:p>
        </p:txBody>
      </p:sp>
      <p:cxnSp>
        <p:nvCxnSpPr>
          <p:cNvPr id="5" name="Straight Arrow Connector 4"/>
          <p:cNvCxnSpPr/>
          <p:nvPr/>
        </p:nvCxnSpPr>
        <p:spPr>
          <a:xfrm>
            <a:off x="533400" y="4114800"/>
            <a:ext cx="80010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0" name="Rounded Rectangle 9"/>
          <p:cNvSpPr/>
          <p:nvPr/>
        </p:nvSpPr>
        <p:spPr>
          <a:xfrm>
            <a:off x="228600" y="2286000"/>
            <a:ext cx="1554480" cy="164592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dirty="0" smtClean="0"/>
              <a:t>Farmer doesn’t or can’t attend</a:t>
            </a:r>
            <a:endParaRPr lang="en-GB" sz="2000" dirty="0"/>
          </a:p>
        </p:txBody>
      </p:sp>
      <p:sp>
        <p:nvSpPr>
          <p:cNvPr id="11" name="Rounded Rectangle 10"/>
          <p:cNvSpPr/>
          <p:nvPr/>
        </p:nvSpPr>
        <p:spPr>
          <a:xfrm>
            <a:off x="1066800" y="4267200"/>
            <a:ext cx="1554480" cy="19812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dirty="0" smtClean="0"/>
              <a:t>Farmer is a passive listener. Knows what is happening</a:t>
            </a:r>
            <a:endParaRPr lang="en-GB" sz="2000" dirty="0"/>
          </a:p>
        </p:txBody>
      </p:sp>
      <p:sp>
        <p:nvSpPr>
          <p:cNvPr id="12" name="Rounded Rectangle 11"/>
          <p:cNvSpPr/>
          <p:nvPr/>
        </p:nvSpPr>
        <p:spPr>
          <a:xfrm>
            <a:off x="1905000" y="2286000"/>
            <a:ext cx="1554480" cy="164592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dirty="0" smtClean="0"/>
              <a:t>Farmer is consulted for inputs</a:t>
            </a:r>
            <a:endParaRPr lang="en-GB" sz="2000" dirty="0"/>
          </a:p>
        </p:txBody>
      </p:sp>
      <p:sp>
        <p:nvSpPr>
          <p:cNvPr id="13" name="Rounded Rectangle 12"/>
          <p:cNvSpPr/>
          <p:nvPr/>
        </p:nvSpPr>
        <p:spPr>
          <a:xfrm>
            <a:off x="2743200" y="4297680"/>
            <a:ext cx="1706880" cy="195072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dirty="0" smtClean="0"/>
              <a:t>Petition: farmer has right to be heard</a:t>
            </a:r>
            <a:endParaRPr lang="en-GB" sz="2000" dirty="0"/>
          </a:p>
        </p:txBody>
      </p:sp>
      <p:sp>
        <p:nvSpPr>
          <p:cNvPr id="14" name="Rounded Rectangle 13"/>
          <p:cNvSpPr/>
          <p:nvPr/>
        </p:nvSpPr>
        <p:spPr>
          <a:xfrm>
            <a:off x="3581400" y="2286000"/>
            <a:ext cx="2133600" cy="164592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dirty="0" smtClean="0"/>
              <a:t>Implementation is participatory, within a top-down framework</a:t>
            </a:r>
            <a:endParaRPr lang="en-GB" sz="2000" dirty="0"/>
          </a:p>
        </p:txBody>
      </p:sp>
      <p:sp>
        <p:nvSpPr>
          <p:cNvPr id="15" name="Rounded Rectangle 14"/>
          <p:cNvSpPr/>
          <p:nvPr/>
        </p:nvSpPr>
        <p:spPr>
          <a:xfrm>
            <a:off x="4602480" y="4297680"/>
            <a:ext cx="1981200" cy="195072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000" dirty="0" smtClean="0"/>
              <a:t>Bargaining or deal-making. Adversarial, driven by self-interest</a:t>
            </a:r>
            <a:endParaRPr lang="en-GB" sz="2000" dirty="0"/>
          </a:p>
        </p:txBody>
      </p:sp>
      <p:sp>
        <p:nvSpPr>
          <p:cNvPr id="16" name="Rounded Rectangle 15"/>
          <p:cNvSpPr/>
          <p:nvPr/>
        </p:nvSpPr>
        <p:spPr>
          <a:xfrm>
            <a:off x="5867400" y="2286000"/>
            <a:ext cx="2895600" cy="164592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dirty="0" smtClean="0"/>
              <a:t>Deliberative participation of collective reasoning, reflection on values and plans</a:t>
            </a:r>
            <a:endParaRPr lang="en-GB" sz="2000" dirty="0"/>
          </a:p>
        </p:txBody>
      </p:sp>
      <p:sp>
        <p:nvSpPr>
          <p:cNvPr id="17" name="TextBox 16"/>
          <p:cNvSpPr txBox="1"/>
          <p:nvPr/>
        </p:nvSpPr>
        <p:spPr>
          <a:xfrm>
            <a:off x="2743200" y="6321623"/>
            <a:ext cx="6019800" cy="307777"/>
          </a:xfrm>
          <a:prstGeom prst="rect">
            <a:avLst/>
          </a:prstGeom>
          <a:noFill/>
        </p:spPr>
        <p:txBody>
          <a:bodyPr wrap="square" rtlCol="0">
            <a:spAutoFit/>
          </a:bodyPr>
          <a:lstStyle/>
          <a:p>
            <a:pPr algn="r"/>
            <a:r>
              <a:rPr lang="en-US" sz="1400" dirty="0" smtClean="0">
                <a:latin typeface="+mj-lt"/>
              </a:rPr>
              <a:t>Degrees of participation adapted from: Crocker, D. 2007. </a:t>
            </a:r>
            <a:r>
              <a:rPr lang="en-US" sz="1400" i="1" dirty="0" smtClean="0">
                <a:latin typeface="+mj-lt"/>
              </a:rPr>
              <a:t>J. of Human Dev.</a:t>
            </a:r>
            <a:r>
              <a:rPr lang="en-US" sz="1400" dirty="0" smtClean="0">
                <a:latin typeface="+mj-lt"/>
              </a:rPr>
              <a:t> 8:431</a:t>
            </a:r>
            <a:endParaRPr lang="en-GB" sz="1400" dirty="0">
              <a:latin typeface="+mj-lt"/>
            </a:endParaRPr>
          </a:p>
        </p:txBody>
      </p:sp>
      <p:sp>
        <p:nvSpPr>
          <p:cNvPr id="18" name="Pentagon 17"/>
          <p:cNvSpPr/>
          <p:nvPr/>
        </p:nvSpPr>
        <p:spPr>
          <a:xfrm>
            <a:off x="304800" y="1219200"/>
            <a:ext cx="8458200" cy="8382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Quality of decision-making also depends on information, knowledge and critical thinking</a:t>
            </a:r>
            <a:endParaRPr lang="en-GB" sz="28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143000"/>
            <a:ext cx="6477000" cy="5486400"/>
          </a:xfrm>
        </p:spPr>
        <p:txBody>
          <a:bodyPr/>
          <a:lstStyle/>
          <a:p>
            <a:r>
              <a:rPr lang="en-US" dirty="0" smtClean="0"/>
              <a:t>Community Seed Banks in Nepal</a:t>
            </a:r>
          </a:p>
          <a:p>
            <a:r>
              <a:rPr lang="en-US" dirty="0" smtClean="0"/>
              <a:t>Global Review of CSBs (in works)</a:t>
            </a:r>
          </a:p>
          <a:p>
            <a:r>
              <a:rPr lang="en-US" dirty="0" smtClean="0"/>
              <a:t>Walnuts in Nepal for ISHS </a:t>
            </a:r>
            <a:r>
              <a:rPr lang="en-US" dirty="0" err="1" smtClean="0"/>
              <a:t>Scripta</a:t>
            </a:r>
            <a:endParaRPr lang="en-US" dirty="0" smtClean="0"/>
          </a:p>
          <a:p>
            <a:r>
              <a:rPr lang="en-US" i="1" dirty="0" smtClean="0"/>
              <a:t>Custodian farmer profiles</a:t>
            </a:r>
          </a:p>
          <a:p>
            <a:r>
              <a:rPr lang="en-US" i="1" dirty="0" smtClean="0"/>
              <a:t>Effectiveness of information management in on farm documentation</a:t>
            </a:r>
          </a:p>
          <a:p>
            <a:r>
              <a:rPr lang="en-US" i="1" dirty="0" smtClean="0"/>
              <a:t>Farmers’ descriptor of amaranth, characterization of amaranth</a:t>
            </a:r>
            <a:endParaRPr lang="en-GB" i="1" dirty="0"/>
          </a:p>
        </p:txBody>
      </p:sp>
      <p:sp>
        <p:nvSpPr>
          <p:cNvPr id="3" name="Title 2"/>
          <p:cNvSpPr>
            <a:spLocks noGrp="1"/>
          </p:cNvSpPr>
          <p:nvPr>
            <p:ph type="title"/>
          </p:nvPr>
        </p:nvSpPr>
        <p:spPr/>
        <p:txBody>
          <a:bodyPr/>
          <a:lstStyle/>
          <a:p>
            <a:r>
              <a:rPr lang="en-US" dirty="0" smtClean="0"/>
              <a:t>Publications</a:t>
            </a: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6629400" y="1295400"/>
            <a:ext cx="2293823" cy="3200400"/>
          </a:xfrm>
          <a:prstGeom prst="rect">
            <a:avLst/>
          </a:prstGeom>
          <a:noFill/>
          <a:ln w="3175">
            <a:solidFill>
              <a:schemeClr val="bg1">
                <a:lumMod val="75000"/>
              </a:schemeClr>
            </a:solid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Strengthen M&amp;E of on-farm management by community institutions</a:t>
            </a:r>
          </a:p>
          <a:p>
            <a:r>
              <a:rPr lang="en-US" dirty="0" smtClean="0"/>
              <a:t>Document </a:t>
            </a:r>
            <a:r>
              <a:rPr lang="en-US" smtClean="0"/>
              <a:t>and widely disseminate </a:t>
            </a:r>
            <a:r>
              <a:rPr lang="en-US" dirty="0" smtClean="0"/>
              <a:t>knowledge related to NUS</a:t>
            </a:r>
          </a:p>
          <a:p>
            <a:r>
              <a:rPr lang="en-US" dirty="0" smtClean="0"/>
              <a:t>Plan community activities over the project period &amp; beyond (if feasible) and leverage resources</a:t>
            </a:r>
          </a:p>
          <a:p>
            <a:r>
              <a:rPr lang="en-US" dirty="0" smtClean="0"/>
              <a:t>Support communities to get access to seeds not available in the market</a:t>
            </a:r>
          </a:p>
          <a:p>
            <a:r>
              <a:rPr lang="en-US" dirty="0" smtClean="0"/>
              <a:t>Even little emphasis on NUS crops can mean a lot</a:t>
            </a:r>
            <a:endParaRPr lang="en-US" dirty="0"/>
          </a:p>
        </p:txBody>
      </p:sp>
      <p:sp>
        <p:nvSpPr>
          <p:cNvPr id="3" name="Title 2"/>
          <p:cNvSpPr>
            <a:spLocks noGrp="1"/>
          </p:cNvSpPr>
          <p:nvPr>
            <p:ph type="title"/>
          </p:nvPr>
        </p:nvSpPr>
        <p:spPr/>
        <p:txBody>
          <a:bodyPr/>
          <a:lstStyle/>
          <a:p>
            <a:r>
              <a:rPr lang="en-US" dirty="0" smtClean="0"/>
              <a:t>Recommendations</a:t>
            </a:r>
            <a:endParaRPr lang="en-US"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1080</TotalTime>
  <Words>1709</Words>
  <Application>Microsoft Macintosh PowerPoint</Application>
  <PresentationFormat>On-screen Show (4:3)</PresentationFormat>
  <Paragraphs>196</Paragraphs>
  <Slides>24</Slides>
  <Notes>7</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PowerPoint Presentation</vt:lpstr>
      <vt:lpstr>Outline</vt:lpstr>
      <vt:lpstr>Project Fundamentals</vt:lpstr>
      <vt:lpstr>Project Sites</vt:lpstr>
      <vt:lpstr>Implementing Partners</vt:lpstr>
      <vt:lpstr>Linkages, Synergies and Resource Leverage</vt:lpstr>
      <vt:lpstr>Act 3.2: Training of Community Members</vt:lpstr>
      <vt:lpstr>Act 3.3: Survey and Documentation</vt:lpstr>
      <vt:lpstr>Act 3.4: Network of Custodian Farmers</vt:lpstr>
      <vt:lpstr>Exchange Forum for Custodian Farmers</vt:lpstr>
      <vt:lpstr>Participatory Seed Exchange</vt:lpstr>
      <vt:lpstr>Evolving Definition of Custodian Farmers</vt:lpstr>
      <vt:lpstr>Act 3.5 Linkages with ex situ conservation</vt:lpstr>
      <vt:lpstr>Community Seed Bank Support</vt:lpstr>
      <vt:lpstr>Act 3.6: Doc. system for on-farm monitoring</vt:lpstr>
      <vt:lpstr>Tracking Seed Distribution (Bara example)</vt:lpstr>
      <vt:lpstr>Act. 3.7: Red Listing</vt:lpstr>
      <vt:lpstr>Act 3.8: Use Enhancement Actions</vt:lpstr>
      <vt:lpstr>Research on Amaranth</vt:lpstr>
      <vt:lpstr>Act. 3.9: Piloting PACS</vt:lpstr>
      <vt:lpstr>Challenges, Needs &amp; Opportunities</vt:lpstr>
      <vt:lpstr>Participation &amp; Knowledge In Decision-Making</vt:lpstr>
      <vt:lpstr>Publications</vt:lpstr>
      <vt:lpstr>Recommendations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Mahesh</dc:creator>
  <cp:lastModifiedBy>valentina barbiero</cp:lastModifiedBy>
  <cp:revision>188</cp:revision>
  <dcterms:created xsi:type="dcterms:W3CDTF">2011-01-25T10:40:50Z</dcterms:created>
  <dcterms:modified xsi:type="dcterms:W3CDTF">2014-05-09T13:55:25Z</dcterms:modified>
</cp:coreProperties>
</file>